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Raleway"/>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5725CC-2D0C-4C41-9BE7-F5224260AE50}">
  <a:tblStyle styleId="{2B5725CC-2D0C-4C41-9BE7-F5224260AE5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7673FE5-A182-432F-911A-4EF2CA07B857}"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bold.fntdata"/><Relationship Id="rId14" Type="http://schemas.openxmlformats.org/officeDocument/2006/relationships/slide" Target="slides/slide9.xml"/><Relationship Id="rId36" Type="http://schemas.openxmlformats.org/officeDocument/2006/relationships/font" Target="fonts/Raleway-regular.fntdata"/><Relationship Id="rId17" Type="http://schemas.openxmlformats.org/officeDocument/2006/relationships/slide" Target="slides/slide12.xml"/><Relationship Id="rId39" Type="http://schemas.openxmlformats.org/officeDocument/2006/relationships/font" Target="fonts/Raleway-boldItalic.fntdata"/><Relationship Id="rId16" Type="http://schemas.openxmlformats.org/officeDocument/2006/relationships/slide" Target="slides/slide11.xml"/><Relationship Id="rId38" Type="http://schemas.openxmlformats.org/officeDocument/2006/relationships/font" Target="fonts/Raleway-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docs.live.net/f269d2195ef0c523/4_IIED%20survey%20stuff/PDUW%20Afghanistan%20Country%20Report_v2.docx#_msocom_2"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docs.live.net/f269d2195ef0c523/4_IIED%20survey%20stuff/PDUW%20Afghanistan%20Country%20Report_v2.docx#_msocom_1"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bec7ca6b5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8bec7ca6b5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900">
                <a:latin typeface="Raleway"/>
                <a:ea typeface="Raleway"/>
                <a:cs typeface="Raleway"/>
                <a:sym typeface="Raleway"/>
              </a:rPr>
              <a:t>Main heading: Raleway Bold - size 60 - white</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Subheading: Raleway Regular - caps lock - size 24 - white</a:t>
            </a:r>
            <a:endParaRPr sz="900">
              <a:latin typeface="Raleway"/>
              <a:ea typeface="Raleway"/>
              <a:cs typeface="Raleway"/>
              <a:sym typeface="Raleway"/>
            </a:endParaRPr>
          </a:p>
        </p:txBody>
      </p:sp>
      <p:sp>
        <p:nvSpPr>
          <p:cNvPr id="87" name="Google Shape;87;g8bec7ca6b5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05b31c69b_1_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605b31c69b_1_4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900">
                <a:latin typeface="Raleway"/>
                <a:ea typeface="Raleway"/>
                <a:cs typeface="Raleway"/>
                <a:sym typeface="Raleway"/>
              </a:rPr>
              <a:t>Despite contentious debates on the negative impact of maintaining forcibly displaced people in often inhospitable and remote regions and dependent on humanitarian assistance, camps have continued to be a default response to new crises. </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Dadaab Camp &amp; Urban Nairobi, both in Kenya</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900">
              <a:latin typeface="Raleway"/>
              <a:ea typeface="Raleway"/>
              <a:cs typeface="Raleway"/>
              <a:sym typeface="Raleway"/>
            </a:endParaRPr>
          </a:p>
        </p:txBody>
      </p:sp>
      <p:sp>
        <p:nvSpPr>
          <p:cNvPr id="245" name="Google Shape;245;g2605b31c69b_1_4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05b31c69b_1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2605b31c69b_1_2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262" name="Google Shape;262;g2605b31c69b_1_2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97a0e758e2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97a0e758e2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900">
              <a:latin typeface="Raleway"/>
              <a:ea typeface="Raleway"/>
              <a:cs typeface="Raleway"/>
              <a:sym typeface="Raleway"/>
            </a:endParaRPr>
          </a:p>
        </p:txBody>
      </p:sp>
      <p:sp>
        <p:nvSpPr>
          <p:cNvPr id="272" name="Google Shape;272;g297a0e758e2_0_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97a0e758e2_0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97a0e758e2_0_4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900">
                <a:latin typeface="Raleway"/>
                <a:ea typeface="Raleway"/>
                <a:cs typeface="Raleway"/>
                <a:sym typeface="Raleway"/>
              </a:rPr>
              <a:t>*Pause when presenting - does the audience have any questions on what they have seen so far?*</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Raleway (bold) size 40. Always capslock.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Break page - before the start of the next section of the presentation.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Overlay the image with a transparent shape so that you can easily read the white text and see the white SH design at the corners.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Always ensure that the image follows safeguarding policy and that you have explicit permission to use it.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Unsplash.com is a good resource for free images</a:t>
            </a:r>
            <a:endParaRPr sz="900">
              <a:latin typeface="Raleway"/>
              <a:ea typeface="Raleway"/>
              <a:cs typeface="Raleway"/>
              <a:sym typeface="Raleway"/>
            </a:endParaRPr>
          </a:p>
          <a:p>
            <a:pPr indent="0" lvl="0" marL="0" rtl="0" algn="l">
              <a:spcBef>
                <a:spcPts val="0"/>
              </a:spcBef>
              <a:spcAft>
                <a:spcPts val="0"/>
              </a:spcAft>
              <a:buNone/>
            </a:pPr>
            <a:r>
              <a:t/>
            </a:r>
            <a:endParaRPr/>
          </a:p>
        </p:txBody>
      </p:sp>
      <p:sp>
        <p:nvSpPr>
          <p:cNvPr id="288" name="Google Shape;288;g297a0e758e2_0_4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603cd1b647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603cd1b647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800">
                <a:latin typeface="Arial"/>
                <a:ea typeface="Arial"/>
                <a:cs typeface="Arial"/>
                <a:sym typeface="Arial"/>
              </a:rPr>
              <a:t>both m</a:t>
            </a:r>
            <a:r>
              <a:rPr lang="en-US" sz="800"/>
              <a:t>en and women were working more in mid- 2022 compared to early 2021.</a:t>
            </a:r>
            <a:r>
              <a:rPr lang="en-US" sz="800"/>
              <a:t> However, this increase in work is primarily driven by the necessity to generate additional income in response to the dire economic situation faced by the surveyed population . </a:t>
            </a:r>
            <a:endParaRPr sz="800"/>
          </a:p>
          <a:p>
            <a:pPr indent="0" lvl="0" marL="0" rtl="0" algn="l">
              <a:spcBef>
                <a:spcPts val="1200"/>
              </a:spcBef>
              <a:spcAft>
                <a:spcPts val="0"/>
              </a:spcAft>
              <a:buNone/>
            </a:pPr>
            <a:r>
              <a:rPr lang="en-US" sz="800">
                <a:solidFill>
                  <a:srgbClr val="314247"/>
                </a:solidFill>
              </a:rPr>
              <a:t>Among </a:t>
            </a:r>
            <a:r>
              <a:rPr lang="en-US" sz="800">
                <a:solidFill>
                  <a:srgbClr val="314247"/>
                </a:solidFill>
              </a:rPr>
              <a:t>urban displaced individuals: the percentage of respondents reporting a very difficult financial situation increased from 14% in the earlier period to a striking 53% in 2022.</a:t>
            </a:r>
            <a:endParaRPr sz="800"/>
          </a:p>
          <a:p>
            <a:pPr indent="0" lvl="0" marL="0" rtl="0" algn="l">
              <a:lnSpc>
                <a:spcPct val="115000"/>
              </a:lnSpc>
              <a:spcBef>
                <a:spcPts val="1200"/>
              </a:spcBef>
              <a:spcAft>
                <a:spcPts val="0"/>
              </a:spcAft>
              <a:buNone/>
            </a:pPr>
            <a:r>
              <a:rPr lang="en-US" sz="800"/>
              <a:t>As consumers are poor, all those selling suffer - customers cannot pay back debt.</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
        <p:nvSpPr>
          <p:cNvPr id="303" name="Google Shape;303;g2603cd1b647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603c52a940_0_6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603c52a940_0_6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en-US" sz="800"/>
              <a:t>Meanwhile, finding work in the city is difficult, and </a:t>
            </a:r>
            <a:r>
              <a:rPr b="1" lang="en-US" sz="800"/>
              <a:t>work satisfaction has decreased</a:t>
            </a:r>
            <a:r>
              <a:rPr lang="en-US" sz="800"/>
              <a:t>. While hosts surveyed in ‘round one’ reported that they were in a somewhat better financial position than the urban displaced, such differences seem to have decreased since then, and both groups are in similarly dire financial positions.</a:t>
            </a:r>
            <a:endParaRPr sz="800"/>
          </a:p>
          <a:p>
            <a:pPr indent="0" lvl="0" marL="0" rtl="0" algn="l">
              <a:spcBef>
                <a:spcPts val="600"/>
              </a:spcBef>
              <a:spcAft>
                <a:spcPts val="0"/>
              </a:spcAft>
              <a:buNone/>
            </a:pPr>
            <a:r>
              <a:rPr lang="en-US" sz="800">
                <a:latin typeface="Avenir"/>
                <a:ea typeface="Avenir"/>
                <a:cs typeface="Avenir"/>
                <a:sym typeface="Avenir"/>
              </a:rPr>
              <a:t>And while people report working more to face a challenging economic situation, the data shows that it might not be enough: less people are likely in round 2 to report being able to cover their household expenses with income from work than in round 1. The situation is particularly alarming in the city, where only 7% of displaced and 12% of hosts report being able to cover expenses with income from work in round 2.</a:t>
            </a:r>
            <a:endParaRPr sz="800">
              <a:latin typeface="Avenir"/>
              <a:ea typeface="Avenir"/>
              <a:cs typeface="Avenir"/>
              <a:sym typeface="Avenir"/>
            </a:endParaRPr>
          </a:p>
          <a:p>
            <a:pPr indent="0" lvl="0" marL="0" rtl="0" algn="l">
              <a:spcBef>
                <a:spcPts val="600"/>
              </a:spcBef>
              <a:spcAft>
                <a:spcPts val="0"/>
              </a:spcAft>
              <a:buNone/>
            </a:pPr>
            <a:r>
              <a:rPr lang="en-US" sz="800">
                <a:latin typeface="Avenir"/>
                <a:ea typeface="Avenir"/>
                <a:cs typeface="Avenir"/>
                <a:sym typeface="Avenir"/>
              </a:rPr>
              <a:t>When asked about how satisfied respondents were in their work, we see that in Majboor Abad among both displaced and hosts, there is a considerable increase in those who report dissatisfaction at work in the second round of data collection, with 34% of urban displaced and 24% of hosts being somewhat or very dissatisfied with their jobs. more people are likely to report unsafe working conditions in round 2. The increase is particularly marked among displaced urban. There is a general sense among respondents in the second round of data collection that their work is not being remunerated adequately: 65% of urban displaced and 68% of hosts think that they are not being paid fairly in August 2022, compared to only 18% of urban displaced and 15% of hosts in February/March 2021. </a:t>
            </a:r>
            <a:endParaRPr sz="800">
              <a:latin typeface="Avenir"/>
              <a:ea typeface="Avenir"/>
              <a:cs typeface="Avenir"/>
              <a:sym typeface="Avenir"/>
            </a:endParaRPr>
          </a:p>
          <a:p>
            <a:pPr indent="0" lvl="0" marL="0" rtl="0" algn="l">
              <a:spcBef>
                <a:spcPts val="600"/>
              </a:spcBef>
              <a:spcAft>
                <a:spcPts val="0"/>
              </a:spcAft>
              <a:buNone/>
            </a:pPr>
            <a:r>
              <a:rPr lang="en-US" sz="800">
                <a:latin typeface="Avenir"/>
                <a:ea typeface="Avenir"/>
                <a:cs typeface="Avenir"/>
                <a:sym typeface="Avenir"/>
              </a:rPr>
              <a:t>Data on the self-reported household financial situation shows that, while the overall financial situation of most households was already concerning in February/March 2021, it deteriorated even further in August 2022: among urban displaced, 53% report a very difficult financial situation in 2022 compared to only 14% in February/March 2021.</a:t>
            </a:r>
            <a:endParaRPr sz="800">
              <a:latin typeface="Avenir"/>
              <a:ea typeface="Avenir"/>
              <a:cs typeface="Avenir"/>
              <a:sym typeface="Avenir"/>
            </a:endParaRPr>
          </a:p>
          <a:p>
            <a:pPr indent="0" lvl="0" marL="0" rtl="0" algn="l">
              <a:spcBef>
                <a:spcPts val="600"/>
              </a:spcBef>
              <a:spcAft>
                <a:spcPts val="0"/>
              </a:spcAft>
              <a:buNone/>
            </a:pPr>
            <a:r>
              <a:t/>
            </a:r>
            <a:endParaRPr sz="800">
              <a:latin typeface="Avenir"/>
              <a:ea typeface="Avenir"/>
              <a:cs typeface="Avenir"/>
              <a:sym typeface="Avenir"/>
            </a:endParaRPr>
          </a:p>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endParaRPr>
              <a:latin typeface="Avenir"/>
              <a:ea typeface="Avenir"/>
              <a:cs typeface="Avenir"/>
              <a:sym typeface="Avenir"/>
            </a:endParaRPr>
          </a:p>
        </p:txBody>
      </p:sp>
      <p:sp>
        <p:nvSpPr>
          <p:cNvPr id="316" name="Google Shape;316;g2603c52a940_0_6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603cd1b647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603cd1b647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800"/>
              <a:t>Mechanically, earner ratios increased among the target population. Not all of these additional earners were adults: the data reveals a trend where more households were relying on </a:t>
            </a:r>
            <a:r>
              <a:rPr b="1" lang="en-US" sz="800"/>
              <a:t>children as income earners</a:t>
            </a:r>
            <a:r>
              <a:rPr lang="en-US" sz="800"/>
              <a:t> as a coping strategy to address the economic challenges they face</a:t>
            </a:r>
            <a:endParaRPr sz="800"/>
          </a:p>
          <a:p>
            <a:pPr indent="0" lvl="0" marL="0" rtl="0" algn="l">
              <a:lnSpc>
                <a:spcPct val="115000"/>
              </a:lnSpc>
              <a:spcBef>
                <a:spcPts val="1200"/>
              </a:spcBef>
              <a:spcAft>
                <a:spcPts val="0"/>
              </a:spcAft>
              <a:buClr>
                <a:schemeClr val="dk1"/>
              </a:buClr>
              <a:buSzPts val="1100"/>
              <a:buFont typeface="Arial"/>
              <a:buNone/>
            </a:pPr>
            <a:r>
              <a:rPr lang="en-US" sz="800"/>
              <a:t>This trend was particularly pronounced among displaced urban households, where 12%</a:t>
            </a:r>
            <a:r>
              <a:rPr lang="en-US" sz="800">
                <a:uFill>
                  <a:noFill/>
                </a:uFill>
                <a:hlinkClick r:id="rId2"/>
              </a:rPr>
              <a:t> </a:t>
            </a:r>
            <a:r>
              <a:rPr lang="en-US" sz="800"/>
              <a:t> of households reported counting children among their income earners in August 2022.</a:t>
            </a:r>
            <a:endParaRPr sz="800"/>
          </a:p>
          <a:p>
            <a:pPr indent="0" lvl="0" marL="0" rtl="0" algn="l">
              <a:lnSpc>
                <a:spcPct val="115000"/>
              </a:lnSpc>
              <a:spcBef>
                <a:spcPts val="1200"/>
              </a:spcBef>
              <a:spcAft>
                <a:spcPts val="0"/>
              </a:spcAft>
              <a:buNone/>
            </a:pPr>
            <a:r>
              <a:rPr lang="en-US" sz="800"/>
              <a:t>In some cases, children engaged in work for a few hours after school, while in more financially constrained families , children may be were dedicated to work full-time. Women often utilized their children's help to sell their products outside of their homes. This may involve children accompanying their mothers and assisting with marketing and sales activities. Additionally, minors may  be paid for performing small tasks in workshops and other businesses. For instance, they may  help rickshaw drivers by attracting customers</a:t>
            </a:r>
            <a:endParaRPr sz="800"/>
          </a:p>
          <a:p>
            <a:pPr indent="0" lvl="0" marL="0" rtl="0" algn="l">
              <a:lnSpc>
                <a:spcPct val="115000"/>
              </a:lnSpc>
              <a:spcBef>
                <a:spcPts val="1200"/>
              </a:spcBef>
              <a:spcAft>
                <a:spcPts val="1200"/>
              </a:spcAft>
              <a:buClr>
                <a:schemeClr val="dk1"/>
              </a:buClr>
              <a:buSzPts val="1100"/>
              <a:buFont typeface="Arial"/>
              <a:buNone/>
            </a:pPr>
            <a:r>
              <a:rPr lang="en-US" sz="800">
                <a:solidFill>
                  <a:srgbClr val="314247"/>
                </a:solidFill>
              </a:rPr>
              <a:t>There has been an increase in wanting to work among displaced women – from 72% in 2021 to 82% in 2022.</a:t>
            </a:r>
            <a:endParaRPr sz="800"/>
          </a:p>
        </p:txBody>
      </p:sp>
      <p:sp>
        <p:nvSpPr>
          <p:cNvPr id="333" name="Google Shape;333;g2603cd1b647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603c52a940_0_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2603c52a940_0_3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900">
                <a:latin typeface="Raleway"/>
                <a:ea typeface="Raleway"/>
                <a:cs typeface="Raleway"/>
                <a:sym typeface="Raleway"/>
              </a:rPr>
              <a:t>*Pause when presenting - does the audience have any questions on what they have seen so far?*</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Raleway (bold) size 40. Always capslock.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Break page - before the start of the next section of the presentation.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Overlay the image with a transparent shape so that you can easily read the white text and see the white SH design at the corners.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Always ensure that the image follows safeguarding policy and that you have explicit permission to use it.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Unsplash.com is a good resource for free images</a:t>
            </a:r>
            <a:endParaRPr sz="900">
              <a:latin typeface="Raleway"/>
              <a:ea typeface="Raleway"/>
              <a:cs typeface="Raleway"/>
              <a:sym typeface="Raleway"/>
            </a:endParaRPr>
          </a:p>
          <a:p>
            <a:pPr indent="0" lvl="0" marL="0" rtl="0" algn="l">
              <a:spcBef>
                <a:spcPts val="0"/>
              </a:spcBef>
              <a:spcAft>
                <a:spcPts val="0"/>
              </a:spcAft>
              <a:buNone/>
            </a:pPr>
            <a:r>
              <a:t/>
            </a:r>
            <a:endParaRPr/>
          </a:p>
        </p:txBody>
      </p:sp>
      <p:sp>
        <p:nvSpPr>
          <p:cNvPr id="349" name="Google Shape;349;g2603c52a940_0_3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603cd1b647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603cd1b647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en-US" sz="800">
                <a:latin typeface="Raleway"/>
                <a:ea typeface="Raleway"/>
                <a:cs typeface="Raleway"/>
                <a:sym typeface="Raleway"/>
              </a:rPr>
              <a:t>The first thing to note is that our data shows clear evidence of a generalized deteriorating financial situation. Indeed, across all populations, respondents report on average a more difficult situation in round 2 than they did in round 1: 53% of the urban displaced report in round 2 a very difficult situation, against only 14% in round 1.</a:t>
            </a:r>
            <a:endParaRPr sz="800">
              <a:latin typeface="Raleway"/>
              <a:ea typeface="Raleway"/>
              <a:cs typeface="Raleway"/>
              <a:sym typeface="Raleway"/>
            </a:endParaRPr>
          </a:p>
          <a:p>
            <a:pPr indent="0" lvl="0" marL="0" rtl="0" algn="l">
              <a:spcBef>
                <a:spcPts val="600"/>
              </a:spcBef>
              <a:spcAft>
                <a:spcPts val="0"/>
              </a:spcAft>
              <a:buNone/>
            </a:pPr>
            <a:r>
              <a:rPr lang="en-US" sz="800">
                <a:latin typeface="Raleway"/>
                <a:ea typeface="Raleway"/>
                <a:cs typeface="Raleway"/>
                <a:sym typeface="Raleway"/>
              </a:rPr>
              <a:t>Similarly we can observe a clear decrease in reported stability of the household’s income: 60% of camp displaced report an always unstable income in round 2, against only 30% in round 1.</a:t>
            </a:r>
            <a:endParaRPr sz="800">
              <a:latin typeface="Raleway"/>
              <a:ea typeface="Raleway"/>
              <a:cs typeface="Raleway"/>
              <a:sym typeface="Raleway"/>
            </a:endParaRPr>
          </a:p>
          <a:p>
            <a:pPr indent="0" lvl="0" marL="0" rtl="0" algn="l">
              <a:spcBef>
                <a:spcPts val="600"/>
              </a:spcBef>
              <a:spcAft>
                <a:spcPts val="0"/>
              </a:spcAft>
              <a:buNone/>
            </a:pPr>
            <a:r>
              <a:rPr lang="en-US" sz="800">
                <a:latin typeface="Raleway"/>
                <a:ea typeface="Raleway"/>
                <a:cs typeface="Raleway"/>
                <a:sym typeface="Raleway"/>
              </a:rPr>
              <a:t>This deterioration of the financial conditions of the household, of course impacts the ability to cover needed household expenses with the existing sources of income. </a:t>
            </a:r>
            <a:endParaRPr sz="800">
              <a:latin typeface="Raleway"/>
              <a:ea typeface="Raleway"/>
              <a:cs typeface="Raleway"/>
              <a:sym typeface="Raleway"/>
            </a:endParaRPr>
          </a:p>
          <a:p>
            <a:pPr indent="0" lvl="0" marL="0" rtl="0" algn="l">
              <a:spcBef>
                <a:spcPts val="600"/>
              </a:spcBef>
              <a:spcAft>
                <a:spcPts val="0"/>
              </a:spcAft>
              <a:buNone/>
            </a:pPr>
            <a:r>
              <a:rPr lang="en-US" sz="800">
                <a:latin typeface="Raleway"/>
                <a:ea typeface="Raleway"/>
                <a:cs typeface="Raleway"/>
                <a:sym typeface="Raleway"/>
              </a:rPr>
              <a:t>At the same time, their ability to borrow when needed has also substantially decreased. Leaving them with no options to cover basic needs expenses.</a:t>
            </a:r>
            <a:endParaRPr sz="900">
              <a:latin typeface="Avenir"/>
              <a:ea typeface="Avenir"/>
              <a:cs typeface="Avenir"/>
              <a:sym typeface="Avenir"/>
            </a:endParaRPr>
          </a:p>
        </p:txBody>
      </p:sp>
      <p:sp>
        <p:nvSpPr>
          <p:cNvPr id="364" name="Google Shape;364;g2603cd1b647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603c52a940_0_5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603c52a940_0_5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en-US" sz="800">
                <a:solidFill>
                  <a:srgbClr val="314247"/>
                </a:solidFill>
                <a:latin typeface="Raleway"/>
                <a:ea typeface="Raleway"/>
                <a:cs typeface="Raleway"/>
                <a:sym typeface="Raleway"/>
              </a:rPr>
              <a:t>Bodily wellbeing of interviewed camp dwellers in Afghanistan was lower than that of their urban peers in early 2021, but this changed by the summer of 2022.</a:t>
            </a:r>
            <a:endParaRPr sz="800">
              <a:latin typeface="Avenir"/>
              <a:ea typeface="Avenir"/>
              <a:cs typeface="Avenir"/>
              <a:sym typeface="Avenir"/>
            </a:endParaRPr>
          </a:p>
          <a:p>
            <a:pPr indent="-279400" lvl="0" marL="457200" rtl="0" algn="l">
              <a:spcBef>
                <a:spcPts val="600"/>
              </a:spcBef>
              <a:spcAft>
                <a:spcPts val="0"/>
              </a:spcAft>
              <a:buClr>
                <a:srgbClr val="314247"/>
              </a:buClr>
              <a:buSzPts val="800"/>
              <a:buFont typeface="Raleway"/>
              <a:buChar char="●"/>
            </a:pPr>
            <a:r>
              <a:rPr lang="en-US" sz="800">
                <a:solidFill>
                  <a:srgbClr val="314247"/>
                </a:solidFill>
                <a:latin typeface="Raleway"/>
                <a:ea typeface="Raleway"/>
                <a:cs typeface="Raleway"/>
                <a:sym typeface="Raleway"/>
              </a:rPr>
              <a:t>decreasing quality of infrastructure (electricity, water access) ·       Access to the most basic services and key city infrastructure has worsened for both urban displaced and hosts. There have been substantial decreases in reported access to healthcare and health-related services for both urban displaced and hosts. Another stark fall can be observed in reported access to a community space or a sports centre.</a:t>
            </a:r>
            <a:endParaRPr sz="800">
              <a:solidFill>
                <a:srgbClr val="314247"/>
              </a:solidFill>
              <a:latin typeface="Raleway"/>
              <a:ea typeface="Raleway"/>
              <a:cs typeface="Raleway"/>
              <a:sym typeface="Raleway"/>
            </a:endParaRPr>
          </a:p>
          <a:p>
            <a:pPr indent="-279400" lvl="0" marL="457200" rtl="0" algn="l">
              <a:spcBef>
                <a:spcPts val="0"/>
              </a:spcBef>
              <a:spcAft>
                <a:spcPts val="0"/>
              </a:spcAft>
              <a:buClr>
                <a:srgbClr val="314247"/>
              </a:buClr>
              <a:buSzPts val="800"/>
              <a:buFont typeface="Raleway"/>
              <a:buChar char="●"/>
            </a:pPr>
            <a:r>
              <a:rPr lang="en-US" sz="800">
                <a:solidFill>
                  <a:srgbClr val="314247"/>
                </a:solidFill>
                <a:latin typeface="Raleway"/>
                <a:ea typeface="Raleway"/>
                <a:cs typeface="Raleway"/>
                <a:sym typeface="Raleway"/>
              </a:rPr>
              <a:t>Perceived safety has decreased in Jalalabad, particularly for women. In 2021 only 9% reported not feeling safe. By 2022 the percentage had risen to 30%.  </a:t>
            </a:r>
            <a:endParaRPr sz="800">
              <a:solidFill>
                <a:srgbClr val="314247"/>
              </a:solidFill>
              <a:latin typeface="Raleway"/>
              <a:ea typeface="Raleway"/>
              <a:cs typeface="Raleway"/>
              <a:sym typeface="Raleway"/>
            </a:endParaRPr>
          </a:p>
          <a:p>
            <a:pPr indent="0" lvl="0" marL="0" rtl="0" algn="l">
              <a:spcBef>
                <a:spcPts val="600"/>
              </a:spcBef>
              <a:spcAft>
                <a:spcPts val="0"/>
              </a:spcAft>
              <a:buNone/>
            </a:pPr>
            <a:r>
              <a:t/>
            </a:r>
            <a:endParaRPr sz="900">
              <a:latin typeface="Avenir"/>
              <a:ea typeface="Avenir"/>
              <a:cs typeface="Avenir"/>
              <a:sym typeface="Avenir"/>
            </a:endParaRPr>
          </a:p>
        </p:txBody>
      </p:sp>
      <p:sp>
        <p:nvSpPr>
          <p:cNvPr id="380" name="Google Shape;380;g2603c52a940_0_5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05b31c69b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605b31c69b_1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900">
                <a:latin typeface="Raleway"/>
                <a:ea typeface="Raleway"/>
                <a:cs typeface="Raleway"/>
                <a:sym typeface="Raleway"/>
              </a:rPr>
              <a:t>GCRF: Support cutting-edge research that addresses the challenges faced by developing countries</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Long project, multiple phases</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How the consortium works in practice</a:t>
            </a:r>
            <a:endParaRPr sz="900">
              <a:latin typeface="Raleway"/>
              <a:ea typeface="Raleway"/>
              <a:cs typeface="Raleway"/>
              <a:sym typeface="Raleway"/>
            </a:endParaRPr>
          </a:p>
        </p:txBody>
      </p:sp>
      <p:sp>
        <p:nvSpPr>
          <p:cNvPr id="109" name="Google Shape;109;g2605b31c69b_1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603c52a940_0_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603c52a940_0_5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79400" lvl="0" marL="457200" rtl="0" algn="l">
              <a:lnSpc>
                <a:spcPct val="115000"/>
              </a:lnSpc>
              <a:spcBef>
                <a:spcPts val="1200"/>
              </a:spcBef>
              <a:spcAft>
                <a:spcPts val="0"/>
              </a:spcAft>
              <a:buClr>
                <a:schemeClr val="dk1"/>
              </a:buClr>
              <a:buSzPts val="800"/>
              <a:buFont typeface="Calibri"/>
              <a:buChar char="-"/>
            </a:pPr>
            <a:r>
              <a:rPr lang="en-US" sz="800"/>
              <a:t>Traditionally, social networks and opportunities for social interaction have been seen as advantages of living in urban areas.</a:t>
            </a:r>
            <a:endParaRPr sz="800"/>
          </a:p>
          <a:p>
            <a:pPr indent="-279400" lvl="0" marL="457200" rtl="0" algn="l">
              <a:spcBef>
                <a:spcPts val="0"/>
              </a:spcBef>
              <a:spcAft>
                <a:spcPts val="0"/>
              </a:spcAft>
              <a:buClr>
                <a:schemeClr val="dk1"/>
              </a:buClr>
              <a:buSzPts val="800"/>
              <a:buFont typeface="Calibri"/>
              <a:buChar char="-"/>
            </a:pPr>
            <a:r>
              <a:rPr lang="en-US" sz="800"/>
              <a:t>A notable decline was observed in the availability of someone to turn to in case of danger or need for help. The proportion of women reporting not having someone to rely on in such situations increaseds to 16%, compared to only 3% in the first round. </a:t>
            </a:r>
            <a:endParaRPr sz="800"/>
          </a:p>
          <a:p>
            <a:pPr indent="-279400" lvl="0" marL="457200" rtl="0" algn="l">
              <a:spcBef>
                <a:spcPts val="0"/>
              </a:spcBef>
              <a:spcAft>
                <a:spcPts val="0"/>
              </a:spcAft>
              <a:buClr>
                <a:schemeClr val="dk1"/>
              </a:buClr>
              <a:buSzPts val="800"/>
              <a:buFont typeface="Calibri"/>
              <a:buChar char="-"/>
            </a:pPr>
            <a:r>
              <a:rPr lang="en-US" sz="800"/>
              <a:t>This suggests that the decline in social well-beingwellbeing has a disproportionate impact on women</a:t>
            </a:r>
            <a:r>
              <a:rPr lang="en-US" sz="800">
                <a:uFill>
                  <a:noFill/>
                </a:uFill>
                <a:hlinkClick r:id="rId2"/>
              </a:rPr>
              <a:t>[BM1]</a:t>
            </a:r>
            <a:r>
              <a:rPr lang="en-US" sz="800"/>
              <a:t> , potentially reflecting increased barriers to social engagement, decreased access to social resources, or a heightened sense of exclusion and isolation.</a:t>
            </a:r>
            <a:endParaRPr sz="800"/>
          </a:p>
          <a:p>
            <a:pPr indent="-279400" lvl="0" marL="457200" rtl="0" algn="l">
              <a:spcBef>
                <a:spcPts val="0"/>
              </a:spcBef>
              <a:spcAft>
                <a:spcPts val="0"/>
              </a:spcAft>
              <a:buClr>
                <a:schemeClr val="dk1"/>
              </a:buClr>
              <a:buSzPts val="800"/>
              <a:buFont typeface="Calibri"/>
              <a:buChar char="-"/>
            </a:pPr>
            <a:r>
              <a:rPr lang="en-US" sz="800"/>
              <a:t>Social isolation also extends to children, especially girls but not only: The proportion of families unable to access schooling has almost tripled for the displaced – from 10% in 2021 to 26% in 2022, and even more so for hosts – from 4% in 2021 to 25% in 2022.</a:t>
            </a:r>
            <a:endParaRPr sz="800"/>
          </a:p>
        </p:txBody>
      </p:sp>
      <p:sp>
        <p:nvSpPr>
          <p:cNvPr id="396" name="Google Shape;396;g2603c52a940_0_5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603c52a940_0_5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603c52a940_0_5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800">
                <a:latin typeface="Arial"/>
                <a:ea typeface="Arial"/>
                <a:cs typeface="Arial"/>
                <a:sym typeface="Arial"/>
              </a:rPr>
              <a:t>The shifts are visible but they do not look massive … this is deceiving! </a:t>
            </a:r>
            <a:endParaRPr sz="800">
              <a:latin typeface="Arial"/>
              <a:ea typeface="Arial"/>
              <a:cs typeface="Arial"/>
              <a:sym typeface="Arial"/>
            </a:endParaRPr>
          </a:p>
          <a:p>
            <a:pPr indent="0" lvl="0" marL="0" rtl="0" algn="l">
              <a:lnSpc>
                <a:spcPct val="115000"/>
              </a:lnSpc>
              <a:spcBef>
                <a:spcPts val="1200"/>
              </a:spcBef>
              <a:spcAft>
                <a:spcPts val="0"/>
              </a:spcAft>
              <a:buNone/>
            </a:pPr>
            <a:r>
              <a:rPr lang="en-US" sz="800">
                <a:latin typeface="Arial"/>
                <a:ea typeface="Arial"/>
                <a:cs typeface="Arial"/>
                <a:sym typeface="Arial"/>
              </a:rPr>
              <a:t>Part of the explanation for the lack of seismic shift in overall scores may well lie in the already dire situation in 2021:</a:t>
            </a:r>
            <a:endParaRPr sz="800">
              <a:latin typeface="Arial"/>
              <a:ea typeface="Arial"/>
              <a:cs typeface="Arial"/>
              <a:sym typeface="Arial"/>
            </a:endParaRPr>
          </a:p>
          <a:p>
            <a:pPr indent="0" lvl="0" marL="0" rtl="0" algn="l">
              <a:lnSpc>
                <a:spcPct val="115000"/>
              </a:lnSpc>
              <a:spcBef>
                <a:spcPts val="1200"/>
              </a:spcBef>
              <a:spcAft>
                <a:spcPts val="0"/>
              </a:spcAft>
              <a:buNone/>
            </a:pPr>
            <a:r>
              <a:rPr i="1" lang="en-US" sz="800">
                <a:latin typeface="Arial"/>
                <a:ea typeface="Arial"/>
                <a:cs typeface="Arial"/>
                <a:sym typeface="Arial"/>
              </a:rPr>
              <a:t>The people’s mental health was not good during the Republic government because there were a lot of killings. Every alley would receive dead bodies. Many young men would return wounded and some of them would even come back without hands, feet, or eyes. I saw it even among my relatives. My paternal cousin was martyred, and it impacted us so badly. (Male IDP in Jalalabad, 38)</a:t>
            </a:r>
            <a:endParaRPr i="1" sz="800">
              <a:latin typeface="Arial"/>
              <a:ea typeface="Arial"/>
              <a:cs typeface="Arial"/>
              <a:sym typeface="Arial"/>
            </a:endParaRPr>
          </a:p>
          <a:p>
            <a:pPr indent="0" lvl="0" marL="0" rtl="0" algn="l">
              <a:lnSpc>
                <a:spcPct val="115000"/>
              </a:lnSpc>
              <a:spcBef>
                <a:spcPts val="1200"/>
              </a:spcBef>
              <a:spcAft>
                <a:spcPts val="0"/>
              </a:spcAft>
              <a:buNone/>
            </a:pPr>
            <a:r>
              <a:rPr lang="en-US" sz="800"/>
              <a:t>Additionally, in Afghan culture, it is not always easy for individuals to openly discuss their worries and concerns. This cultural tendency towards restraint and resilience may reflect in the relatively positive survey responses obtained during the data collection process . It is possible that individuals may hesitate to fully disclose their anxieties and struggles in the survey format</a:t>
            </a:r>
            <a:endParaRPr sz="800"/>
          </a:p>
          <a:p>
            <a:pPr indent="0" lvl="0" marL="0" rtl="0" algn="l">
              <a:lnSpc>
                <a:spcPct val="115000"/>
              </a:lnSpc>
              <a:spcBef>
                <a:spcPts val="1200"/>
              </a:spcBef>
              <a:spcAft>
                <a:spcPts val="0"/>
              </a:spcAft>
              <a:buNone/>
            </a:pPr>
            <a:r>
              <a:t/>
            </a:r>
            <a:endParaRPr sz="1100">
              <a:latin typeface="Arial"/>
              <a:ea typeface="Arial"/>
              <a:cs typeface="Arial"/>
              <a:sym typeface="Arial"/>
            </a:endParaRPr>
          </a:p>
          <a:p>
            <a:pPr indent="0" lvl="0" marL="0" rtl="0" algn="l">
              <a:spcBef>
                <a:spcPts val="1200"/>
              </a:spcBef>
              <a:spcAft>
                <a:spcPts val="0"/>
              </a:spcAft>
              <a:buNone/>
            </a:pPr>
            <a:r>
              <a:t/>
            </a:r>
            <a:endParaRPr sz="900">
              <a:latin typeface="Avenir"/>
              <a:ea typeface="Avenir"/>
              <a:cs typeface="Avenir"/>
              <a:sym typeface="Avenir"/>
            </a:endParaRPr>
          </a:p>
        </p:txBody>
      </p:sp>
      <p:sp>
        <p:nvSpPr>
          <p:cNvPr id="413" name="Google Shape;413;g2603c52a940_0_5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603c52a940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2603c52a940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2603c52a940_0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603cd1b647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603cd1b647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Clr>
                <a:schemeClr val="dk1"/>
              </a:buClr>
              <a:buSzPts val="1100"/>
              <a:buFont typeface="Arial"/>
              <a:buNone/>
            </a:pPr>
            <a:r>
              <a:rPr lang="en-US" sz="800">
                <a:latin typeface="Avenir"/>
                <a:ea typeface="Avenir"/>
                <a:cs typeface="Avenir"/>
                <a:sym typeface="Avenir"/>
              </a:rPr>
              <a:t> Child work is present in both locations, ranging from a few hours after school to full dedication in poorer families. Women often make use of their children to sell their products outside of their home, and minors are also paid for small tasks in workshops and other businesses, like getting customers for rickshaw drivers. </a:t>
            </a:r>
            <a:endParaRPr sz="800">
              <a:latin typeface="Avenir"/>
              <a:ea typeface="Avenir"/>
              <a:cs typeface="Avenir"/>
              <a:sym typeface="Avenir"/>
            </a:endParaRPr>
          </a:p>
          <a:p>
            <a:pPr indent="0" lvl="0" marL="0" rtl="0" algn="l">
              <a:spcBef>
                <a:spcPts val="1200"/>
              </a:spcBef>
              <a:spcAft>
                <a:spcPts val="0"/>
              </a:spcAft>
              <a:buNone/>
            </a:pPr>
            <a:r>
              <a:t/>
            </a:r>
            <a:endParaRPr/>
          </a:p>
        </p:txBody>
      </p:sp>
      <p:sp>
        <p:nvSpPr>
          <p:cNvPr id="444" name="Google Shape;444;g2603cd1b647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603c52a940_0_6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603c52a940_0_6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en-US" sz="800">
                <a:latin typeface="Avenir"/>
                <a:ea typeface="Avenir"/>
                <a:cs typeface="Avenir"/>
                <a:sym typeface="Avenir"/>
              </a:rPr>
              <a:t>More women are working in the post-regime change Afghanistan: In Barikab only 4% of female respondent worked in the pre-Taliban period, compared to 17% afterwards. In Majboor Abad, 7% of female respondents worked in the pre-Taliban period, compared to 14% in post-Taliban. And amongst hosts, the percentage of women with a source of income increased from 4% to 13%. </a:t>
            </a:r>
            <a:endParaRPr sz="800">
              <a:latin typeface="Avenir"/>
              <a:ea typeface="Avenir"/>
              <a:cs typeface="Avenir"/>
              <a:sym typeface="Avenir"/>
            </a:endParaRPr>
          </a:p>
          <a:p>
            <a:pPr indent="-279400" lvl="0" marL="457200" rtl="0" algn="l">
              <a:spcBef>
                <a:spcPts val="600"/>
              </a:spcBef>
              <a:spcAft>
                <a:spcPts val="0"/>
              </a:spcAft>
              <a:buClr>
                <a:schemeClr val="dk1"/>
              </a:buClr>
              <a:buSzPts val="800"/>
              <a:buFont typeface="Avenir"/>
              <a:buChar char="●"/>
            </a:pPr>
            <a:r>
              <a:rPr lang="en-US" sz="800">
                <a:latin typeface="Avenir"/>
                <a:ea typeface="Avenir"/>
                <a:cs typeface="Avenir"/>
                <a:sym typeface="Avenir"/>
              </a:rPr>
              <a:t>Female respondents with a source of income in round 2 show much lower levels of economic well being than those in round 1 as measured by the economic well being score: mean is .23 in round 2 compared to .47 in round 1. 25% of the round 2 sample of female workers is below .09, whereas in round 1 only 1% is below such levels. </a:t>
            </a:r>
            <a:endParaRPr sz="800">
              <a:latin typeface="Avenir"/>
              <a:ea typeface="Avenir"/>
              <a:cs typeface="Avenir"/>
              <a:sym typeface="Avenir"/>
            </a:endParaRPr>
          </a:p>
          <a:p>
            <a:pPr indent="0" lvl="0" marL="0" rtl="0" algn="just">
              <a:lnSpc>
                <a:spcPct val="107916"/>
              </a:lnSpc>
              <a:spcBef>
                <a:spcPts val="600"/>
              </a:spcBef>
              <a:spcAft>
                <a:spcPts val="0"/>
              </a:spcAft>
              <a:buNone/>
            </a:pPr>
            <a:r>
              <a:rPr lang="en-US" sz="800"/>
              <a:t>Male entrepreneurs explained how their business is a place where people from the settlement gather and interact or even discuss relevant issues with the malik (community representative). On the other hand, female entrepreneurs find their activities have saved them from isolation, contributing to generate a network with other women and their neighbours, and have earned them respect in the community  </a:t>
            </a:r>
            <a:endParaRPr sz="800"/>
          </a:p>
          <a:p>
            <a:pPr indent="0" lvl="0" marL="0" rtl="0" algn="just">
              <a:lnSpc>
                <a:spcPct val="107916"/>
              </a:lnSpc>
              <a:spcBef>
                <a:spcPts val="800"/>
              </a:spcBef>
              <a:spcAft>
                <a:spcPts val="800"/>
              </a:spcAft>
              <a:buClr>
                <a:schemeClr val="dk1"/>
              </a:buClr>
              <a:buSzPts val="1100"/>
              <a:buFont typeface="Arial"/>
              <a:buNone/>
            </a:pPr>
            <a:r>
              <a:rPr lang="en-US" sz="800"/>
              <a:t>In Majbor Abad, female entrepreneurs explained how their business has created a space for women to come together and share their concerns. Nevertheless, there seems to be more control over these gatherings, with an IDP/R female reporting that the community criticised the young girls going to her business and not observing proper hijab, and that now only married women come to her shop.</a:t>
            </a:r>
            <a:endParaRPr sz="800">
              <a:solidFill>
                <a:srgbClr val="0000FF"/>
              </a:solidFill>
              <a:latin typeface="Avenir"/>
              <a:ea typeface="Avenir"/>
              <a:cs typeface="Avenir"/>
              <a:sym typeface="Avenir"/>
            </a:endParaRPr>
          </a:p>
        </p:txBody>
      </p:sp>
      <p:sp>
        <p:nvSpPr>
          <p:cNvPr id="459" name="Google Shape;459;g2603c52a940_0_6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603c52a940_0_6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603c52a940_0_6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just">
              <a:spcBef>
                <a:spcPts val="1200"/>
              </a:spcBef>
              <a:spcAft>
                <a:spcPts val="0"/>
              </a:spcAft>
              <a:buNone/>
            </a:pPr>
            <a:r>
              <a:rPr lang="en-US" sz="800">
                <a:solidFill>
                  <a:srgbClr val="F6A872"/>
                </a:solidFill>
              </a:rPr>
              <a:t>Women’s livelihoods were often based on loans from neighbors/relatives or NGO support, which is now drying up </a:t>
            </a:r>
            <a:endParaRPr sz="800">
              <a:solidFill>
                <a:srgbClr val="F6A872"/>
              </a:solidFill>
            </a:endParaRPr>
          </a:p>
          <a:p>
            <a:pPr indent="0" lvl="0" marL="0" rtl="0" algn="l">
              <a:lnSpc>
                <a:spcPct val="115000"/>
              </a:lnSpc>
              <a:spcBef>
                <a:spcPts val="1200"/>
              </a:spcBef>
              <a:spcAft>
                <a:spcPts val="0"/>
              </a:spcAft>
              <a:buNone/>
            </a:pPr>
            <a:r>
              <a:rPr lang="en-US" sz="800"/>
              <a:t>The restrictions imposed by the new government has further affected women access to the administration: with no female staff in Jalalabad institutions, women are prevented from entering official buildings, like the municipality, to register their enterprise, request for business permits, or complete any other proceeding. Women cannot travel outside of their towns alone, according to Taliban’s </a:t>
            </a:r>
            <a:r>
              <a:rPr i="1" lang="en-US" sz="800"/>
              <a:t>maharam</a:t>
            </a:r>
            <a:r>
              <a:rPr lang="en-US" sz="800"/>
              <a:t> laws, something that affects IDP/R female entrepreneurs in Barikab settlement when they purchase their supplies or try to sell their products in Qarabagh, Kabul, or other markets.</a:t>
            </a:r>
            <a:endParaRPr sz="800"/>
          </a:p>
          <a:p>
            <a:pPr indent="0" lvl="0" marL="0" rtl="0" algn="l">
              <a:lnSpc>
                <a:spcPct val="115000"/>
              </a:lnSpc>
              <a:spcBef>
                <a:spcPts val="1200"/>
              </a:spcBef>
              <a:spcAft>
                <a:spcPts val="0"/>
              </a:spcAft>
              <a:buNone/>
            </a:pPr>
            <a:r>
              <a:rPr lang="en-US" sz="800"/>
              <a:t>However, not only the Taliban are secluding women in their homes. Afghan female entrepreneurs explained how their husband or parents only allows them to work inside of the house and that families often opposed female education, training, and work in the public space. Male relatives also determine the type of economic activities that women can perform inside of the house, even when this negatively affects business potential. Lack of education limit women access to important resources like the Internet, but also to minimum business management tools and knowledge.</a:t>
            </a:r>
            <a:endParaRPr sz="800"/>
          </a:p>
          <a:p>
            <a:pPr indent="0" lvl="0" marL="0" rtl="0" algn="l">
              <a:lnSpc>
                <a:spcPct val="115000"/>
              </a:lnSpc>
              <a:spcBef>
                <a:spcPts val="1200"/>
              </a:spcBef>
              <a:spcAft>
                <a:spcPts val="0"/>
              </a:spcAft>
              <a:buNone/>
            </a:pPr>
            <a:r>
              <a:rPr lang="en-US" sz="800"/>
              <a:t>Women working outside of the house or in domestic service are often harassed and frowned upon, according to both host and IDP/R testimonies in the two locations. Male IDP/R entrepreneurs are also aware of the problems faced by female entrepreneurs, particularly access to finance in the absence of a collateral, but argue there is no discrimination against women working from home or in a limited number of professions considered adequate, such as medicine or education.</a:t>
            </a:r>
            <a:endParaRPr sz="800"/>
          </a:p>
          <a:p>
            <a:pPr indent="0" lvl="0" marL="0" rtl="0" algn="l">
              <a:lnSpc>
                <a:spcPct val="115000"/>
              </a:lnSpc>
              <a:spcBef>
                <a:spcPts val="1200"/>
              </a:spcBef>
              <a:spcAft>
                <a:spcPts val="0"/>
              </a:spcAft>
              <a:buNone/>
            </a:pPr>
            <a:r>
              <a:rPr lang="en-US" sz="800"/>
              <a:t>Jalalabad authorities interviewed mentioned their interest in creating a bazaar exclusively for women to sell their products and buy their supplies. Nevertheless, women limited purchase capacity and economic dependence, the need to combine productive and care work in that space, and the limitations to their mobility should be considered to assess the sustainability of this type of segregated solutions. For instance, IDP/R female entrepreneurs mentioned not having the means to open a shop outside of their house, not being allowed to go to the market without a man from the family, and taking care of dependants while working.</a:t>
            </a:r>
            <a:endParaRPr sz="800"/>
          </a:p>
          <a:p>
            <a:pPr indent="-279400" lvl="0" marL="457200" rtl="0" algn="just">
              <a:lnSpc>
                <a:spcPct val="107916"/>
              </a:lnSpc>
              <a:spcBef>
                <a:spcPts val="1200"/>
              </a:spcBef>
              <a:spcAft>
                <a:spcPts val="0"/>
              </a:spcAft>
              <a:buClr>
                <a:schemeClr val="dk1"/>
              </a:buClr>
              <a:buSzPts val="800"/>
              <a:buFont typeface="Avenir"/>
              <a:buChar char="●"/>
            </a:pPr>
            <a:r>
              <a:rPr lang="en-US" sz="800">
                <a:latin typeface="Avenir"/>
                <a:ea typeface="Avenir"/>
                <a:cs typeface="Avenir"/>
                <a:sym typeface="Avenir"/>
              </a:rPr>
              <a:t>A very pessimistic view of the future indeed. Female respondents in round 1 tended to be more positive than their male counterparts with only 10% thinking that their life would be worse or much worse in the next year, compared to 26% of men. In round 2 however, 56% of women think their lives will be worse or much worse in the year ahead, compared to 49% of men.</a:t>
            </a:r>
            <a:endParaRPr sz="800">
              <a:latin typeface="Avenir"/>
              <a:ea typeface="Avenir"/>
              <a:cs typeface="Avenir"/>
              <a:sym typeface="Avenir"/>
            </a:endParaRPr>
          </a:p>
          <a:p>
            <a:pPr indent="-279400" lvl="0" marL="457200" rtl="0" algn="just">
              <a:lnSpc>
                <a:spcPct val="107916"/>
              </a:lnSpc>
              <a:spcBef>
                <a:spcPts val="0"/>
              </a:spcBef>
              <a:spcAft>
                <a:spcPts val="0"/>
              </a:spcAft>
              <a:buClr>
                <a:schemeClr val="dk1"/>
              </a:buClr>
              <a:buSzPts val="800"/>
              <a:buFont typeface="Avenir"/>
              <a:buChar char="●"/>
            </a:pPr>
            <a:r>
              <a:rPr lang="en-US" sz="800">
                <a:latin typeface="Avenir"/>
                <a:ea typeface="Avenir"/>
                <a:cs typeface="Avenir"/>
                <a:sym typeface="Avenir"/>
              </a:rPr>
              <a:t>Quite revealing is the fact that in round 2 35% of both men and women think that their children’s future living conditions will be worse or much worse than the current one, compared to only 4% of women and 11% of men in round 1. There is a complete loss of hope and belief that there is anything that can be done about their situation…</a:t>
            </a:r>
            <a:endParaRPr sz="800">
              <a:latin typeface="Avenir"/>
              <a:ea typeface="Avenir"/>
              <a:cs typeface="Avenir"/>
              <a:sym typeface="Avenir"/>
            </a:endParaRPr>
          </a:p>
          <a:p>
            <a:pPr indent="0" lvl="0" marL="0" rtl="0" algn="l">
              <a:lnSpc>
                <a:spcPct val="115000"/>
              </a:lnSpc>
              <a:spcBef>
                <a:spcPts val="800"/>
              </a:spcBef>
              <a:spcAft>
                <a:spcPts val="1200"/>
              </a:spcAft>
              <a:buClr>
                <a:schemeClr val="dk1"/>
              </a:buClr>
              <a:buSzPts val="1100"/>
              <a:buFont typeface="Arial"/>
              <a:buNone/>
            </a:pPr>
            <a:r>
              <a:t/>
            </a:r>
            <a:endParaRPr/>
          </a:p>
        </p:txBody>
      </p:sp>
      <p:sp>
        <p:nvSpPr>
          <p:cNvPr id="474" name="Google Shape;474;g2603c52a940_0_6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605b31c69b_1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2605b31c69b_1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489" name="Google Shape;489;g2605b31c69b_1_2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605b31c69b_1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605b31c69b_1_2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just">
              <a:lnSpc>
                <a:spcPct val="107916"/>
              </a:lnSpc>
              <a:spcBef>
                <a:spcPts val="1200"/>
              </a:spcBef>
              <a:spcAft>
                <a:spcPts val="800"/>
              </a:spcAft>
              <a:buNone/>
            </a:pPr>
            <a:r>
              <a:t/>
            </a:r>
            <a:endParaRPr sz="900">
              <a:solidFill>
                <a:srgbClr val="0000FF"/>
              </a:solidFill>
              <a:latin typeface="Avenir"/>
              <a:ea typeface="Avenir"/>
              <a:cs typeface="Avenir"/>
              <a:sym typeface="Avenir"/>
            </a:endParaRPr>
          </a:p>
        </p:txBody>
      </p:sp>
      <p:sp>
        <p:nvSpPr>
          <p:cNvPr id="499" name="Google Shape;499;g2605b31c69b_1_2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605b31c69b_1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605b31c69b_1_3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just">
              <a:lnSpc>
                <a:spcPct val="107916"/>
              </a:lnSpc>
              <a:spcBef>
                <a:spcPts val="1200"/>
              </a:spcBef>
              <a:spcAft>
                <a:spcPts val="800"/>
              </a:spcAft>
              <a:buNone/>
            </a:pPr>
            <a:r>
              <a:t/>
            </a:r>
            <a:endParaRPr sz="900">
              <a:solidFill>
                <a:srgbClr val="0000FF"/>
              </a:solidFill>
              <a:latin typeface="Avenir"/>
              <a:ea typeface="Avenir"/>
              <a:cs typeface="Avenir"/>
              <a:sym typeface="Avenir"/>
            </a:endParaRPr>
          </a:p>
        </p:txBody>
      </p:sp>
      <p:sp>
        <p:nvSpPr>
          <p:cNvPr id="518" name="Google Shape;518;g2605b31c69b_1_3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605b31c69b_1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605b31c69b_1_3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just">
              <a:lnSpc>
                <a:spcPct val="107916"/>
              </a:lnSpc>
              <a:spcBef>
                <a:spcPts val="1200"/>
              </a:spcBef>
              <a:spcAft>
                <a:spcPts val="800"/>
              </a:spcAft>
              <a:buNone/>
            </a:pPr>
            <a:r>
              <a:t/>
            </a:r>
            <a:endParaRPr sz="900">
              <a:solidFill>
                <a:srgbClr val="0000FF"/>
              </a:solidFill>
              <a:latin typeface="Avenir"/>
              <a:ea typeface="Avenir"/>
              <a:cs typeface="Avenir"/>
              <a:sym typeface="Avenir"/>
            </a:endParaRPr>
          </a:p>
        </p:txBody>
      </p:sp>
      <p:sp>
        <p:nvSpPr>
          <p:cNvPr id="532" name="Google Shape;532;g2605b31c69b_1_3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03c52a940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2603c52a940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900">
                <a:latin typeface="Raleway"/>
                <a:ea typeface="Raleway"/>
                <a:cs typeface="Raleway"/>
                <a:sym typeface="Raleway"/>
              </a:rPr>
              <a:t>Despite contentious debates on the negative impact of maintaining forcibly displaced people in often inhospitable and remote regions and dependent on humanitarian assistance, camps have continued to be a default response to new crises. </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Dadaab Camp &amp; Urban Nairobi, both in Kenya</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900">
              <a:latin typeface="Raleway"/>
              <a:ea typeface="Raleway"/>
              <a:cs typeface="Raleway"/>
              <a:sym typeface="Raleway"/>
            </a:endParaRPr>
          </a:p>
        </p:txBody>
      </p:sp>
      <p:sp>
        <p:nvSpPr>
          <p:cNvPr id="123" name="Google Shape;123;g2603c52a940_0_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97a0e758e2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297a0e758e2_0_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900">
                <a:latin typeface="Raleway"/>
                <a:ea typeface="Raleway"/>
                <a:cs typeface="Raleway"/>
                <a:sym typeface="Raleway"/>
              </a:rPr>
              <a:t>Thank you - Feel free to reach out to me</a:t>
            </a:r>
            <a:endParaRPr sz="900">
              <a:latin typeface="Raleway"/>
              <a:ea typeface="Raleway"/>
              <a:cs typeface="Raleway"/>
              <a:sym typeface="Raleway"/>
            </a:endParaRPr>
          </a:p>
        </p:txBody>
      </p:sp>
      <p:sp>
        <p:nvSpPr>
          <p:cNvPr id="546" name="Google Shape;546;g297a0e758e2_0_3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603c52a940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2603c52a940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900">
                <a:latin typeface="Raleway"/>
                <a:ea typeface="Raleway"/>
                <a:cs typeface="Raleway"/>
                <a:sym typeface="Raleway"/>
              </a:rPr>
              <a:t>GCRF: Support cutting-edge research that addresses the challenges faced by developing countries</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Long project, multiple phases</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How the consortium works in practice</a:t>
            </a:r>
            <a:endParaRPr sz="900">
              <a:latin typeface="Raleway"/>
              <a:ea typeface="Raleway"/>
              <a:cs typeface="Raleway"/>
              <a:sym typeface="Raleway"/>
            </a:endParaRPr>
          </a:p>
        </p:txBody>
      </p:sp>
      <p:sp>
        <p:nvSpPr>
          <p:cNvPr id="139" name="Google Shape;139;g2603c52a940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03c52a940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900">
                <a:solidFill>
                  <a:srgbClr val="4D5557"/>
                </a:solidFill>
                <a:latin typeface="Raleway"/>
                <a:ea typeface="Raleway"/>
                <a:cs typeface="Raleway"/>
                <a:sym typeface="Raleway"/>
              </a:rPr>
              <a:t>Evidence:</a:t>
            </a:r>
            <a:r>
              <a:rPr lang="en-US" sz="900">
                <a:solidFill>
                  <a:srgbClr val="4D5557"/>
                </a:solidFill>
                <a:latin typeface="Raleway"/>
                <a:ea typeface="Raleway"/>
                <a:cs typeface="Raleway"/>
                <a:sym typeface="Raleway"/>
              </a:rPr>
              <a:t> to support international policy and decision-making on innovative solutions to protracted displacement</a:t>
            </a:r>
            <a:endParaRPr b="1" sz="900">
              <a:latin typeface="Raleway"/>
              <a:ea typeface="Raleway"/>
              <a:cs typeface="Raleway"/>
              <a:sym typeface="Raleway"/>
            </a:endParaRPr>
          </a:p>
          <a:p>
            <a:pPr indent="0" lvl="0" marL="0" rtl="0" algn="l">
              <a:lnSpc>
                <a:spcPct val="100000"/>
              </a:lnSpc>
              <a:spcBef>
                <a:spcPts val="0"/>
              </a:spcBef>
              <a:spcAft>
                <a:spcPts val="0"/>
              </a:spcAft>
              <a:buSzPts val="1400"/>
              <a:buNone/>
            </a:pPr>
            <a:r>
              <a:rPr b="1" lang="en-US" sz="900">
                <a:latin typeface="Raleway"/>
                <a:ea typeface="Raleway"/>
                <a:cs typeface="Raleway"/>
                <a:sym typeface="Raleway"/>
              </a:rPr>
              <a:t>Assess:</a:t>
            </a:r>
            <a:r>
              <a:rPr lang="en-US" sz="900">
                <a:latin typeface="Raleway"/>
                <a:ea typeface="Raleway"/>
                <a:cs typeface="Raleway"/>
                <a:sym typeface="Raleway"/>
              </a:rPr>
              <a:t> the unmet needs &amp; potential socio-economic contributions of displaced. </a:t>
            </a:r>
            <a:r>
              <a:rPr lang="en-US" sz="900">
                <a:solidFill>
                  <a:srgbClr val="4D5557"/>
                </a:solidFill>
                <a:latin typeface="Raleway"/>
                <a:ea typeface="Raleway"/>
                <a:cs typeface="Raleway"/>
                <a:sym typeface="Raleway"/>
              </a:rPr>
              <a:t>An assessment of how an urban response can support a rights-based approach to local integration</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b="1" lang="en-US" sz="900">
                <a:latin typeface="Raleway"/>
                <a:ea typeface="Raleway"/>
                <a:cs typeface="Raleway"/>
                <a:sym typeface="Raleway"/>
              </a:rPr>
              <a:t>Capacity</a:t>
            </a:r>
            <a:r>
              <a:rPr lang="en-US" sz="900">
                <a:latin typeface="Raleway"/>
                <a:ea typeface="Raleway"/>
                <a:cs typeface="Raleway"/>
                <a:sym typeface="Raleway"/>
              </a:rPr>
              <a:t>: Build the capacity of municipal authorities, displaced people, organisations of the urban poor and other local actors to use participatory planning to develop innovative, inclusive solutions to forced displacement.</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Through partnership with displaced and host populations, and collaborations between international experts, operational actors, developing-country academics, local NGOs and affected communities.</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Guidance for municipal governments facing large influxes of people.</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200">
              <a:latin typeface="Raleway"/>
              <a:ea typeface="Raleway"/>
              <a:cs typeface="Raleway"/>
              <a:sym typeface="Raleway"/>
            </a:endParaRPr>
          </a:p>
          <a:p>
            <a:pPr indent="-279400" lvl="0" marL="457200" rtl="0" algn="l">
              <a:lnSpc>
                <a:spcPct val="100000"/>
              </a:lnSpc>
              <a:spcBef>
                <a:spcPts val="0"/>
              </a:spcBef>
              <a:spcAft>
                <a:spcPts val="0"/>
              </a:spcAft>
              <a:buClr>
                <a:srgbClr val="314247"/>
              </a:buClr>
              <a:buSzPts val="800"/>
              <a:buFont typeface="Raleway"/>
              <a:buAutoNum type="arabicPeriod"/>
            </a:pPr>
            <a:r>
              <a:rPr lang="en-US" sz="800">
                <a:solidFill>
                  <a:srgbClr val="314247"/>
                </a:solidFill>
                <a:latin typeface="Raleway"/>
                <a:ea typeface="Raleway"/>
                <a:cs typeface="Raleway"/>
                <a:sym typeface="Raleway"/>
              </a:rPr>
              <a:t>What are the displacement experiences </a:t>
            </a:r>
            <a:r>
              <a:rPr b="1" lang="en-US" sz="800">
                <a:solidFill>
                  <a:srgbClr val="314247"/>
                </a:solidFill>
                <a:latin typeface="Raleway"/>
                <a:ea typeface="Raleway"/>
                <a:cs typeface="Raleway"/>
                <a:sym typeface="Raleway"/>
              </a:rPr>
              <a:t>comparing displaced people living in camps/settlements with displaced people living in urban settings</a:t>
            </a:r>
            <a:r>
              <a:rPr lang="en-US" sz="800">
                <a:solidFill>
                  <a:srgbClr val="314247"/>
                </a:solidFill>
                <a:latin typeface="Raleway"/>
                <a:ea typeface="Raleway"/>
                <a:cs typeface="Raleway"/>
                <a:sym typeface="Raleway"/>
              </a:rPr>
              <a:t>?</a:t>
            </a:r>
            <a:endParaRPr sz="800">
              <a:solidFill>
                <a:srgbClr val="314247"/>
              </a:solidFill>
              <a:latin typeface="Raleway"/>
              <a:ea typeface="Raleway"/>
              <a:cs typeface="Raleway"/>
              <a:sym typeface="Raleway"/>
            </a:endParaRPr>
          </a:p>
          <a:p>
            <a:pPr indent="0" lvl="0" marL="457200" rtl="0" algn="l">
              <a:lnSpc>
                <a:spcPct val="100000"/>
              </a:lnSpc>
              <a:spcBef>
                <a:spcPts val="0"/>
              </a:spcBef>
              <a:spcAft>
                <a:spcPts val="0"/>
              </a:spcAft>
              <a:buClr>
                <a:schemeClr val="dk1"/>
              </a:buClr>
              <a:buSzPts val="1100"/>
              <a:buFont typeface="Arial"/>
              <a:buNone/>
            </a:pPr>
            <a:r>
              <a:t/>
            </a:r>
            <a:endParaRPr b="1" sz="800">
              <a:solidFill>
                <a:srgbClr val="314247"/>
              </a:solidFill>
              <a:latin typeface="Raleway"/>
              <a:ea typeface="Raleway"/>
              <a:cs typeface="Raleway"/>
              <a:sym typeface="Raleway"/>
            </a:endParaRPr>
          </a:p>
          <a:p>
            <a:pPr indent="-279400" lvl="0" marL="457200" rtl="0" algn="l">
              <a:lnSpc>
                <a:spcPct val="100000"/>
              </a:lnSpc>
              <a:spcBef>
                <a:spcPts val="0"/>
              </a:spcBef>
              <a:spcAft>
                <a:spcPts val="0"/>
              </a:spcAft>
              <a:buClr>
                <a:srgbClr val="314247"/>
              </a:buClr>
              <a:buSzPts val="800"/>
              <a:buFont typeface="Raleway"/>
              <a:buAutoNum type="arabicPeriod"/>
            </a:pPr>
            <a:r>
              <a:rPr lang="en-US" sz="800">
                <a:solidFill>
                  <a:srgbClr val="314247"/>
                </a:solidFill>
                <a:latin typeface="Raleway"/>
                <a:ea typeface="Raleway"/>
                <a:cs typeface="Raleway"/>
                <a:sym typeface="Raleway"/>
              </a:rPr>
              <a:t>Who is</a:t>
            </a:r>
            <a:r>
              <a:rPr b="1" lang="en-US" sz="800">
                <a:solidFill>
                  <a:srgbClr val="314247"/>
                </a:solidFill>
                <a:latin typeface="Raleway"/>
                <a:ea typeface="Raleway"/>
                <a:cs typeface="Raleway"/>
                <a:sym typeface="Raleway"/>
              </a:rPr>
              <a:t> better off / </a:t>
            </a:r>
            <a:r>
              <a:rPr lang="en-US" sz="800">
                <a:solidFill>
                  <a:srgbClr val="314247"/>
                </a:solidFill>
                <a:latin typeface="Raleway"/>
                <a:ea typeface="Raleway"/>
                <a:cs typeface="Raleway"/>
                <a:sym typeface="Raleway"/>
              </a:rPr>
              <a:t>better able to achieve</a:t>
            </a:r>
            <a:r>
              <a:rPr b="1" lang="en-US" sz="800">
                <a:solidFill>
                  <a:srgbClr val="314247"/>
                </a:solidFill>
                <a:latin typeface="Raleway"/>
                <a:ea typeface="Raleway"/>
                <a:cs typeface="Raleway"/>
                <a:sym typeface="Raleway"/>
              </a:rPr>
              <a:t> economic self-reliance?</a:t>
            </a:r>
            <a:endParaRPr b="1" sz="800">
              <a:solidFill>
                <a:srgbClr val="314247"/>
              </a:solidFill>
              <a:latin typeface="Raleway"/>
              <a:ea typeface="Raleway"/>
              <a:cs typeface="Raleway"/>
              <a:sym typeface="Raleway"/>
            </a:endParaRPr>
          </a:p>
          <a:p>
            <a:pPr indent="0" lvl="0" marL="457200" rtl="0" algn="l">
              <a:lnSpc>
                <a:spcPct val="100000"/>
              </a:lnSpc>
              <a:spcBef>
                <a:spcPts val="0"/>
              </a:spcBef>
              <a:spcAft>
                <a:spcPts val="0"/>
              </a:spcAft>
              <a:buClr>
                <a:schemeClr val="dk1"/>
              </a:buClr>
              <a:buSzPts val="1100"/>
              <a:buFont typeface="Arial"/>
              <a:buNone/>
            </a:pPr>
            <a:r>
              <a:t/>
            </a:r>
            <a:endParaRPr b="1" sz="800">
              <a:solidFill>
                <a:srgbClr val="314247"/>
              </a:solidFill>
              <a:latin typeface="Raleway"/>
              <a:ea typeface="Raleway"/>
              <a:cs typeface="Raleway"/>
              <a:sym typeface="Raleway"/>
            </a:endParaRPr>
          </a:p>
          <a:p>
            <a:pPr indent="-279400" lvl="0" marL="457200" rtl="0" algn="l">
              <a:lnSpc>
                <a:spcPct val="100000"/>
              </a:lnSpc>
              <a:spcBef>
                <a:spcPts val="0"/>
              </a:spcBef>
              <a:spcAft>
                <a:spcPts val="0"/>
              </a:spcAft>
              <a:buClr>
                <a:srgbClr val="314247"/>
              </a:buClr>
              <a:buSzPts val="800"/>
              <a:buFont typeface="Raleway"/>
              <a:buAutoNum type="arabicPeriod"/>
            </a:pPr>
            <a:r>
              <a:rPr lang="en-US" sz="800">
                <a:solidFill>
                  <a:srgbClr val="314247"/>
                </a:solidFill>
                <a:latin typeface="Raleway"/>
                <a:ea typeface="Raleway"/>
                <a:cs typeface="Raleway"/>
                <a:sym typeface="Raleway"/>
              </a:rPr>
              <a:t>What are the different </a:t>
            </a:r>
            <a:r>
              <a:rPr b="1" lang="en-US" sz="800">
                <a:solidFill>
                  <a:srgbClr val="314247"/>
                </a:solidFill>
                <a:latin typeface="Raleway"/>
                <a:ea typeface="Raleway"/>
                <a:cs typeface="Raleway"/>
                <a:sym typeface="Raleway"/>
              </a:rPr>
              <a:t>perceptions of quality of life: </a:t>
            </a:r>
            <a:r>
              <a:rPr lang="en-US" sz="800">
                <a:solidFill>
                  <a:srgbClr val="314247"/>
                </a:solidFill>
                <a:latin typeface="Raleway"/>
                <a:ea typeface="Raleway"/>
                <a:cs typeface="Raleway"/>
                <a:sym typeface="Raleway"/>
              </a:rPr>
              <a:t>Including access to income-generating activities, health, education and shelter, but also focusing on less-tangible indicators linked to </a:t>
            </a:r>
            <a:r>
              <a:rPr b="1" lang="en-US" sz="800">
                <a:solidFill>
                  <a:srgbClr val="314247"/>
                </a:solidFill>
                <a:latin typeface="Raleway"/>
                <a:ea typeface="Raleway"/>
                <a:cs typeface="Raleway"/>
                <a:sym typeface="Raleway"/>
              </a:rPr>
              <a:t>well-being</a:t>
            </a:r>
            <a:r>
              <a:rPr lang="en-US" sz="800">
                <a:solidFill>
                  <a:srgbClr val="314247"/>
                </a:solidFill>
                <a:latin typeface="Raleway"/>
                <a:ea typeface="Raleway"/>
                <a:cs typeface="Raleway"/>
                <a:sym typeface="Raleway"/>
              </a:rPr>
              <a:t> such as hope for the future?</a:t>
            </a:r>
            <a:endParaRPr sz="200">
              <a:latin typeface="Raleway"/>
              <a:ea typeface="Raleway"/>
              <a:cs typeface="Raleway"/>
              <a:sym typeface="Raleway"/>
            </a:endParaRPr>
          </a:p>
        </p:txBody>
      </p:sp>
      <p:sp>
        <p:nvSpPr>
          <p:cNvPr id="155" name="Google Shape;155;g2603c52a940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605b31c69b_1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2605b31c69b_1_3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900">
                <a:latin typeface="Raleway"/>
                <a:ea typeface="Raleway"/>
                <a:cs typeface="Raleway"/>
                <a:sym typeface="Raleway"/>
              </a:rPr>
              <a:t>Heading: Raleway Bold size 28 - white - always capslock</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Text in circles: Raleway Bold size 18 - always capslock &amp; centered</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Background colour: #536f88ff</a:t>
            </a:r>
            <a:endParaRPr sz="900">
              <a:latin typeface="Raleway"/>
              <a:ea typeface="Raleway"/>
              <a:cs typeface="Raleway"/>
              <a:sym typeface="Raleway"/>
            </a:endParaRPr>
          </a:p>
        </p:txBody>
      </p:sp>
      <p:sp>
        <p:nvSpPr>
          <p:cNvPr id="184" name="Google Shape;184;g2605b31c69b_1_3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7a0e758e2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97a0e758e2_0_4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900">
                <a:latin typeface="Raleway"/>
                <a:ea typeface="Raleway"/>
                <a:cs typeface="Raleway"/>
                <a:sym typeface="Raleway"/>
              </a:rPr>
              <a:t>*Pause when presenting - does the audience have any questions on what they have seen so far?*</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Raleway (bold) size 40. Always capslock.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Break page - before the start of the next section of the presentation.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Overlay the image with a transparent shape so that you can easily read the white text and see the white SH design at the corners.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Always ensure that the image follows safeguarding policy and that you have explicit permission to use it. </a:t>
            </a:r>
            <a:endParaRPr sz="900">
              <a:latin typeface="Raleway"/>
              <a:ea typeface="Raleway"/>
              <a:cs typeface="Raleway"/>
              <a:sym typeface="Raleway"/>
            </a:endParaRPr>
          </a:p>
          <a:p>
            <a:pPr indent="0" lvl="0" marL="0" rtl="0" algn="l">
              <a:spcBef>
                <a:spcPts val="0"/>
              </a:spcBef>
              <a:spcAft>
                <a:spcPts val="0"/>
              </a:spcAft>
              <a:buNone/>
            </a:pPr>
            <a:r>
              <a:rPr lang="en-US" sz="900">
                <a:latin typeface="Raleway"/>
                <a:ea typeface="Raleway"/>
                <a:cs typeface="Raleway"/>
                <a:sym typeface="Raleway"/>
              </a:rPr>
              <a:t>Unsplash.com is a good resource for free images</a:t>
            </a:r>
            <a:endParaRPr sz="900">
              <a:latin typeface="Raleway"/>
              <a:ea typeface="Raleway"/>
              <a:cs typeface="Raleway"/>
              <a:sym typeface="Raleway"/>
            </a:endParaRPr>
          </a:p>
          <a:p>
            <a:pPr indent="0" lvl="0" marL="0" rtl="0" algn="l">
              <a:spcBef>
                <a:spcPts val="0"/>
              </a:spcBef>
              <a:spcAft>
                <a:spcPts val="0"/>
              </a:spcAft>
              <a:buNone/>
            </a:pPr>
            <a:r>
              <a:t/>
            </a:r>
            <a:endParaRPr/>
          </a:p>
        </p:txBody>
      </p:sp>
      <p:sp>
        <p:nvSpPr>
          <p:cNvPr id="194" name="Google Shape;194;g297a0e758e2_0_4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605b31c69b_1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605b31c69b_1_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900">
                <a:latin typeface="Raleway"/>
                <a:ea typeface="Raleway"/>
                <a:cs typeface="Raleway"/>
                <a:sym typeface="Raleway"/>
              </a:rPr>
              <a:t>Despite contentious debates on the negative impact of maintaining forcibly displaced people in often inhospitable and remote regions and dependent on humanitarian assistance, camps have continued to be a default response to new crises. </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Dadaab Camp &amp; Urban Nairobi, both in Kenya</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900">
              <a:latin typeface="Raleway"/>
              <a:ea typeface="Raleway"/>
              <a:cs typeface="Raleway"/>
              <a:sym typeface="Raleway"/>
            </a:endParaRPr>
          </a:p>
        </p:txBody>
      </p:sp>
      <p:sp>
        <p:nvSpPr>
          <p:cNvPr id="211" name="Google Shape;211;g2605b31c69b_1_3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05b31c69b_1_4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605b31c69b_1_4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900">
                <a:latin typeface="Raleway"/>
                <a:ea typeface="Raleway"/>
                <a:cs typeface="Raleway"/>
                <a:sym typeface="Raleway"/>
              </a:rPr>
              <a:t>Despite contentious debates on the negative impact of maintaining forcibly displaced people in often inhospitable and remote regions and dependent on humanitarian assistance, camps have continued to be a default response to new crises. </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rPr lang="en-US" sz="900">
                <a:latin typeface="Raleway"/>
                <a:ea typeface="Raleway"/>
                <a:cs typeface="Raleway"/>
                <a:sym typeface="Raleway"/>
              </a:rPr>
              <a:t>Dadaab Camp &amp; Urban Nairobi, both in Kenya</a:t>
            </a:r>
            <a:endParaRPr sz="9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900">
              <a:latin typeface="Raleway"/>
              <a:ea typeface="Raleway"/>
              <a:cs typeface="Raleway"/>
              <a:sym typeface="Raleway"/>
            </a:endParaRPr>
          </a:p>
        </p:txBody>
      </p:sp>
      <p:sp>
        <p:nvSpPr>
          <p:cNvPr id="228" name="Google Shape;228;g2605b31c69b_1_4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png"/><Relationship Id="rId13" Type="http://schemas.openxmlformats.org/officeDocument/2006/relationships/image" Target="../media/image19.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image" Target="../media/image6.png"/><Relationship Id="rId9" Type="http://schemas.openxmlformats.org/officeDocument/2006/relationships/image" Target="../media/image9.png"/><Relationship Id="rId15" Type="http://schemas.openxmlformats.org/officeDocument/2006/relationships/image" Target="../media/image7.png"/><Relationship Id="rId1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37.png"/><Relationship Id="rId6"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52.jp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41.png"/><Relationship Id="rId5"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40.png"/><Relationship Id="rId5"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51.jp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10.png"/><Relationship Id="rId6" Type="http://schemas.openxmlformats.org/officeDocument/2006/relationships/image" Target="../media/image59.png"/><Relationship Id="rId7"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58.jp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57.png"/><Relationship Id="rId5" Type="http://schemas.openxmlformats.org/officeDocument/2006/relationships/image" Target="../media/image53.png"/><Relationship Id="rId6"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26.png"/><Relationship Id="rId6" Type="http://schemas.openxmlformats.org/officeDocument/2006/relationships/image" Target="../media/image5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31.png"/><Relationship Id="rId6"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6F88"/>
        </a:solidFill>
      </p:bgPr>
    </p:bg>
    <p:spTree>
      <p:nvGrpSpPr>
        <p:cNvPr id="88" name="Shape 88"/>
        <p:cNvGrpSpPr/>
        <p:nvPr/>
      </p:nvGrpSpPr>
      <p:grpSpPr>
        <a:xfrm>
          <a:off x="0" y="0"/>
          <a:ext cx="0" cy="0"/>
          <a:chOff x="0" y="0"/>
          <a:chExt cx="0" cy="0"/>
        </a:xfrm>
      </p:grpSpPr>
      <p:sp>
        <p:nvSpPr>
          <p:cNvPr id="89" name="Google Shape;89;p13"/>
          <p:cNvSpPr txBox="1"/>
          <p:nvPr>
            <p:ph idx="1" type="subTitle"/>
          </p:nvPr>
        </p:nvSpPr>
        <p:spPr>
          <a:xfrm>
            <a:off x="236913" y="4016350"/>
            <a:ext cx="8857200" cy="817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400"/>
              <a:buNone/>
            </a:pPr>
            <a:r>
              <a:rPr lang="en-US">
                <a:solidFill>
                  <a:schemeClr val="lt1"/>
                </a:solidFill>
                <a:latin typeface="Raleway"/>
                <a:ea typeface="Raleway"/>
                <a:cs typeface="Raleway"/>
                <a:sym typeface="Raleway"/>
              </a:rPr>
              <a:t>Kabul</a:t>
            </a:r>
            <a:endParaRPr>
              <a:solidFill>
                <a:schemeClr val="lt1"/>
              </a:solidFill>
              <a:latin typeface="Raleway"/>
              <a:ea typeface="Raleway"/>
              <a:cs typeface="Raleway"/>
              <a:sym typeface="Raleway"/>
            </a:endParaRPr>
          </a:p>
          <a:p>
            <a:pPr indent="0" lvl="0" marL="0" rtl="0" algn="l">
              <a:spcBef>
                <a:spcPts val="0"/>
              </a:spcBef>
              <a:spcAft>
                <a:spcPts val="0"/>
              </a:spcAft>
              <a:buClr>
                <a:schemeClr val="lt1"/>
              </a:buClr>
              <a:buSzPts val="2400"/>
              <a:buNone/>
            </a:pPr>
            <a:r>
              <a:rPr lang="en-US">
                <a:solidFill>
                  <a:schemeClr val="lt1"/>
                </a:solidFill>
                <a:latin typeface="Raleway"/>
                <a:ea typeface="Raleway"/>
                <a:cs typeface="Raleway"/>
                <a:sym typeface="Raleway"/>
              </a:rPr>
              <a:t>November 8, 2023</a:t>
            </a:r>
            <a:endParaRPr>
              <a:solidFill>
                <a:srgbClr val="FFFFFF"/>
              </a:solidFill>
              <a:latin typeface="Raleway"/>
              <a:ea typeface="Raleway"/>
              <a:cs typeface="Raleway"/>
              <a:sym typeface="Raleway"/>
            </a:endParaRPr>
          </a:p>
          <a:p>
            <a:pPr indent="0" lvl="0" marL="0" rtl="0" algn="ctr">
              <a:lnSpc>
                <a:spcPct val="90000"/>
              </a:lnSpc>
              <a:spcBef>
                <a:spcPts val="1000"/>
              </a:spcBef>
              <a:spcAft>
                <a:spcPts val="0"/>
              </a:spcAft>
              <a:buClr>
                <a:schemeClr val="dk1"/>
              </a:buClr>
              <a:buSzPts val="2400"/>
              <a:buNone/>
            </a:pPr>
            <a:r>
              <a:t/>
            </a:r>
            <a:endParaRPr>
              <a:solidFill>
                <a:srgbClr val="FFFFFF"/>
              </a:solidFill>
              <a:latin typeface="Raleway"/>
              <a:ea typeface="Raleway"/>
              <a:cs typeface="Raleway"/>
              <a:sym typeface="Raleway"/>
            </a:endParaRPr>
          </a:p>
        </p:txBody>
      </p:sp>
      <p:sp>
        <p:nvSpPr>
          <p:cNvPr id="90" name="Google Shape;90;p13"/>
          <p:cNvSpPr txBox="1"/>
          <p:nvPr/>
        </p:nvSpPr>
        <p:spPr>
          <a:xfrm>
            <a:off x="108025" y="1862225"/>
            <a:ext cx="9622200" cy="26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100">
                <a:solidFill>
                  <a:schemeClr val="lt1"/>
                </a:solidFill>
                <a:latin typeface="Raleway"/>
                <a:ea typeface="Raleway"/>
                <a:cs typeface="Raleway"/>
                <a:sym typeface="Raleway"/>
              </a:rPr>
              <a:t>Closing Event: </a:t>
            </a:r>
            <a:br>
              <a:rPr b="1" lang="en-US" sz="4100">
                <a:solidFill>
                  <a:schemeClr val="lt1"/>
                </a:solidFill>
                <a:latin typeface="Raleway"/>
                <a:ea typeface="Raleway"/>
                <a:cs typeface="Raleway"/>
                <a:sym typeface="Raleway"/>
              </a:rPr>
            </a:br>
            <a:r>
              <a:rPr b="1" lang="en-US" sz="4100">
                <a:solidFill>
                  <a:schemeClr val="lt1"/>
                </a:solidFill>
                <a:latin typeface="Raleway"/>
                <a:ea typeface="Raleway"/>
                <a:cs typeface="Raleway"/>
                <a:sym typeface="Raleway"/>
              </a:rPr>
              <a:t>Participatory Forum on Protracted Displacement in an Urban World</a:t>
            </a:r>
            <a:endParaRPr b="1" sz="4100">
              <a:solidFill>
                <a:schemeClr val="lt1"/>
              </a:solidFill>
              <a:latin typeface="Raleway"/>
              <a:ea typeface="Raleway"/>
              <a:cs typeface="Raleway"/>
              <a:sym typeface="Raleway"/>
            </a:endParaRPr>
          </a:p>
        </p:txBody>
      </p:sp>
      <p:pic>
        <p:nvPicPr>
          <p:cNvPr id="91" name="Google Shape;91;p13"/>
          <p:cNvPicPr preferRelativeResize="0"/>
          <p:nvPr/>
        </p:nvPicPr>
        <p:blipFill rotWithShape="1">
          <a:blip r:embed="rId3">
            <a:alphaModFix/>
          </a:blip>
          <a:srcRect b="0" l="0" r="0" t="0"/>
          <a:stretch/>
        </p:blipFill>
        <p:spPr>
          <a:xfrm>
            <a:off x="8005286" y="-11"/>
            <a:ext cx="4231310" cy="1393511"/>
          </a:xfrm>
          <a:prstGeom prst="rect">
            <a:avLst/>
          </a:prstGeom>
          <a:noFill/>
          <a:ln>
            <a:noFill/>
          </a:ln>
        </p:spPr>
      </p:pic>
      <p:pic>
        <p:nvPicPr>
          <p:cNvPr id="92" name="Google Shape;92;p13"/>
          <p:cNvPicPr preferRelativeResize="0"/>
          <p:nvPr/>
        </p:nvPicPr>
        <p:blipFill rotWithShape="1">
          <a:blip r:embed="rId4">
            <a:alphaModFix/>
          </a:blip>
          <a:srcRect b="0" l="0" r="0" t="0"/>
          <a:stretch/>
        </p:blipFill>
        <p:spPr>
          <a:xfrm>
            <a:off x="10622657" y="6138954"/>
            <a:ext cx="1302502" cy="384345"/>
          </a:xfrm>
          <a:prstGeom prst="rect">
            <a:avLst/>
          </a:prstGeom>
          <a:noFill/>
          <a:ln>
            <a:noFill/>
          </a:ln>
        </p:spPr>
      </p:pic>
      <p:grpSp>
        <p:nvGrpSpPr>
          <p:cNvPr id="93" name="Google Shape;93;p13"/>
          <p:cNvGrpSpPr/>
          <p:nvPr/>
        </p:nvGrpSpPr>
        <p:grpSpPr>
          <a:xfrm>
            <a:off x="236937" y="6170530"/>
            <a:ext cx="541248" cy="356855"/>
            <a:chOff x="567" y="211"/>
            <a:chExt cx="869" cy="556"/>
          </a:xfrm>
        </p:grpSpPr>
        <p:sp>
          <p:nvSpPr>
            <p:cNvPr id="94" name="Google Shape;94;p13"/>
            <p:cNvSpPr/>
            <p:nvPr/>
          </p:nvSpPr>
          <p:spPr>
            <a:xfrm>
              <a:off x="567" y="556"/>
              <a:ext cx="869" cy="211"/>
            </a:xfrm>
            <a:custGeom>
              <a:rect b="b" l="l" r="r" t="t"/>
              <a:pathLst>
                <a:path extrusionOk="0" h="211" w="869">
                  <a:moveTo>
                    <a:pt x="429" y="138"/>
                  </a:moveTo>
                  <a:lnTo>
                    <a:pt x="346" y="138"/>
                  </a:lnTo>
                  <a:lnTo>
                    <a:pt x="352" y="138"/>
                  </a:lnTo>
                  <a:lnTo>
                    <a:pt x="347" y="138"/>
                  </a:lnTo>
                  <a:lnTo>
                    <a:pt x="361" y="139"/>
                  </a:lnTo>
                  <a:lnTo>
                    <a:pt x="382" y="146"/>
                  </a:lnTo>
                  <a:lnTo>
                    <a:pt x="401" y="158"/>
                  </a:lnTo>
                  <a:lnTo>
                    <a:pt x="417" y="175"/>
                  </a:lnTo>
                  <a:lnTo>
                    <a:pt x="429" y="193"/>
                  </a:lnTo>
                  <a:lnTo>
                    <a:pt x="430" y="196"/>
                  </a:lnTo>
                  <a:lnTo>
                    <a:pt x="433" y="203"/>
                  </a:lnTo>
                  <a:lnTo>
                    <a:pt x="436" y="211"/>
                  </a:lnTo>
                  <a:lnTo>
                    <a:pt x="436" y="208"/>
                  </a:lnTo>
                  <a:lnTo>
                    <a:pt x="437" y="207"/>
                  </a:lnTo>
                  <a:lnTo>
                    <a:pt x="440" y="196"/>
                  </a:lnTo>
                  <a:lnTo>
                    <a:pt x="442" y="190"/>
                  </a:lnTo>
                  <a:lnTo>
                    <a:pt x="444" y="187"/>
                  </a:lnTo>
                  <a:lnTo>
                    <a:pt x="446" y="183"/>
                  </a:lnTo>
                  <a:lnTo>
                    <a:pt x="448" y="180"/>
                  </a:lnTo>
                  <a:lnTo>
                    <a:pt x="454" y="169"/>
                  </a:lnTo>
                  <a:lnTo>
                    <a:pt x="463" y="160"/>
                  </a:lnTo>
                  <a:lnTo>
                    <a:pt x="467" y="156"/>
                  </a:lnTo>
                  <a:lnTo>
                    <a:pt x="436" y="156"/>
                  </a:lnTo>
                  <a:lnTo>
                    <a:pt x="434" y="156"/>
                  </a:lnTo>
                  <a:lnTo>
                    <a:pt x="434" y="155"/>
                  </a:lnTo>
                  <a:lnTo>
                    <a:pt x="433" y="150"/>
                  </a:lnTo>
                  <a:lnTo>
                    <a:pt x="430" y="142"/>
                  </a:lnTo>
                  <a:lnTo>
                    <a:pt x="429" y="138"/>
                  </a:lnTo>
                  <a:lnTo>
                    <a:pt x="352" y="138"/>
                  </a:lnTo>
                  <a:lnTo>
                    <a:pt x="429" y="138"/>
                  </a:lnTo>
                  <a:close/>
                  <a:moveTo>
                    <a:pt x="867" y="1"/>
                  </a:moveTo>
                  <a:lnTo>
                    <a:pt x="866" y="4"/>
                  </a:lnTo>
                  <a:lnTo>
                    <a:pt x="865" y="6"/>
                  </a:lnTo>
                  <a:lnTo>
                    <a:pt x="864" y="9"/>
                  </a:lnTo>
                  <a:lnTo>
                    <a:pt x="857" y="25"/>
                  </a:lnTo>
                  <a:lnTo>
                    <a:pt x="847" y="39"/>
                  </a:lnTo>
                  <a:lnTo>
                    <a:pt x="835" y="52"/>
                  </a:lnTo>
                  <a:lnTo>
                    <a:pt x="820" y="61"/>
                  </a:lnTo>
                  <a:lnTo>
                    <a:pt x="817" y="63"/>
                  </a:lnTo>
                  <a:lnTo>
                    <a:pt x="815" y="64"/>
                  </a:lnTo>
                  <a:lnTo>
                    <a:pt x="812" y="65"/>
                  </a:lnTo>
                  <a:lnTo>
                    <a:pt x="806" y="67"/>
                  </a:lnTo>
                  <a:lnTo>
                    <a:pt x="801" y="69"/>
                  </a:lnTo>
                  <a:lnTo>
                    <a:pt x="794" y="70"/>
                  </a:lnTo>
                  <a:lnTo>
                    <a:pt x="788" y="72"/>
                  </a:lnTo>
                  <a:lnTo>
                    <a:pt x="780" y="73"/>
                  </a:lnTo>
                  <a:lnTo>
                    <a:pt x="773" y="74"/>
                  </a:lnTo>
                  <a:lnTo>
                    <a:pt x="754" y="74"/>
                  </a:lnTo>
                  <a:lnTo>
                    <a:pt x="750" y="74"/>
                  </a:lnTo>
                  <a:lnTo>
                    <a:pt x="553" y="74"/>
                  </a:lnTo>
                  <a:lnTo>
                    <a:pt x="551" y="74"/>
                  </a:lnTo>
                  <a:lnTo>
                    <a:pt x="544" y="75"/>
                  </a:lnTo>
                  <a:lnTo>
                    <a:pt x="536" y="75"/>
                  </a:lnTo>
                  <a:lnTo>
                    <a:pt x="529" y="76"/>
                  </a:lnTo>
                  <a:lnTo>
                    <a:pt x="525" y="77"/>
                  </a:lnTo>
                  <a:lnTo>
                    <a:pt x="520" y="78"/>
                  </a:lnTo>
                  <a:lnTo>
                    <a:pt x="515" y="79"/>
                  </a:lnTo>
                  <a:lnTo>
                    <a:pt x="511" y="79"/>
                  </a:lnTo>
                  <a:lnTo>
                    <a:pt x="507" y="80"/>
                  </a:lnTo>
                  <a:lnTo>
                    <a:pt x="503" y="81"/>
                  </a:lnTo>
                  <a:lnTo>
                    <a:pt x="500" y="82"/>
                  </a:lnTo>
                  <a:lnTo>
                    <a:pt x="496" y="83"/>
                  </a:lnTo>
                  <a:lnTo>
                    <a:pt x="493" y="85"/>
                  </a:lnTo>
                  <a:lnTo>
                    <a:pt x="490" y="86"/>
                  </a:lnTo>
                  <a:lnTo>
                    <a:pt x="488" y="86"/>
                  </a:lnTo>
                  <a:lnTo>
                    <a:pt x="486" y="87"/>
                  </a:lnTo>
                  <a:lnTo>
                    <a:pt x="472" y="96"/>
                  </a:lnTo>
                  <a:lnTo>
                    <a:pt x="460" y="106"/>
                  </a:lnTo>
                  <a:lnTo>
                    <a:pt x="450" y="119"/>
                  </a:lnTo>
                  <a:lnTo>
                    <a:pt x="443" y="133"/>
                  </a:lnTo>
                  <a:lnTo>
                    <a:pt x="442" y="137"/>
                  </a:lnTo>
                  <a:lnTo>
                    <a:pt x="441" y="141"/>
                  </a:lnTo>
                  <a:lnTo>
                    <a:pt x="439" y="145"/>
                  </a:lnTo>
                  <a:lnTo>
                    <a:pt x="438" y="149"/>
                  </a:lnTo>
                  <a:lnTo>
                    <a:pt x="438" y="152"/>
                  </a:lnTo>
                  <a:lnTo>
                    <a:pt x="436" y="155"/>
                  </a:lnTo>
                  <a:lnTo>
                    <a:pt x="436" y="156"/>
                  </a:lnTo>
                  <a:lnTo>
                    <a:pt x="467" y="156"/>
                  </a:lnTo>
                  <a:lnTo>
                    <a:pt x="473" y="152"/>
                  </a:lnTo>
                  <a:lnTo>
                    <a:pt x="484" y="146"/>
                  </a:lnTo>
                  <a:lnTo>
                    <a:pt x="487" y="145"/>
                  </a:lnTo>
                  <a:lnTo>
                    <a:pt x="489" y="144"/>
                  </a:lnTo>
                  <a:lnTo>
                    <a:pt x="493" y="143"/>
                  </a:lnTo>
                  <a:lnTo>
                    <a:pt x="501" y="141"/>
                  </a:lnTo>
                  <a:lnTo>
                    <a:pt x="509" y="139"/>
                  </a:lnTo>
                  <a:lnTo>
                    <a:pt x="520" y="138"/>
                  </a:lnTo>
                  <a:lnTo>
                    <a:pt x="522" y="138"/>
                  </a:lnTo>
                  <a:lnTo>
                    <a:pt x="525" y="138"/>
                  </a:lnTo>
                  <a:lnTo>
                    <a:pt x="732" y="138"/>
                  </a:lnTo>
                  <a:lnTo>
                    <a:pt x="740" y="137"/>
                  </a:lnTo>
                  <a:lnTo>
                    <a:pt x="760" y="136"/>
                  </a:lnTo>
                  <a:lnTo>
                    <a:pt x="774" y="134"/>
                  </a:lnTo>
                  <a:lnTo>
                    <a:pt x="789" y="131"/>
                  </a:lnTo>
                  <a:lnTo>
                    <a:pt x="803" y="128"/>
                  </a:lnTo>
                  <a:lnTo>
                    <a:pt x="806" y="127"/>
                  </a:lnTo>
                  <a:lnTo>
                    <a:pt x="811" y="125"/>
                  </a:lnTo>
                  <a:lnTo>
                    <a:pt x="825" y="118"/>
                  </a:lnTo>
                  <a:lnTo>
                    <a:pt x="839" y="107"/>
                  </a:lnTo>
                  <a:lnTo>
                    <a:pt x="850" y="95"/>
                  </a:lnTo>
                  <a:lnTo>
                    <a:pt x="858" y="80"/>
                  </a:lnTo>
                  <a:lnTo>
                    <a:pt x="858" y="78"/>
                  </a:lnTo>
                  <a:lnTo>
                    <a:pt x="860" y="73"/>
                  </a:lnTo>
                  <a:lnTo>
                    <a:pt x="862" y="65"/>
                  </a:lnTo>
                  <a:lnTo>
                    <a:pt x="865" y="53"/>
                  </a:lnTo>
                  <a:lnTo>
                    <a:pt x="866" y="47"/>
                  </a:lnTo>
                  <a:lnTo>
                    <a:pt x="867" y="39"/>
                  </a:lnTo>
                  <a:lnTo>
                    <a:pt x="867" y="37"/>
                  </a:lnTo>
                  <a:lnTo>
                    <a:pt x="867" y="29"/>
                  </a:lnTo>
                  <a:lnTo>
                    <a:pt x="868" y="21"/>
                  </a:lnTo>
                  <a:lnTo>
                    <a:pt x="868" y="11"/>
                  </a:lnTo>
                  <a:lnTo>
                    <a:pt x="867" y="1"/>
                  </a:lnTo>
                  <a:close/>
                  <a:moveTo>
                    <a:pt x="346" y="138"/>
                  </a:moveTo>
                  <a:lnTo>
                    <a:pt x="347" y="138"/>
                  </a:lnTo>
                  <a:lnTo>
                    <a:pt x="352" y="138"/>
                  </a:lnTo>
                  <a:lnTo>
                    <a:pt x="346" y="138"/>
                  </a:lnTo>
                  <a:close/>
                  <a:moveTo>
                    <a:pt x="428" y="138"/>
                  </a:moveTo>
                  <a:lnTo>
                    <a:pt x="115" y="138"/>
                  </a:lnTo>
                  <a:lnTo>
                    <a:pt x="347" y="138"/>
                  </a:lnTo>
                  <a:lnTo>
                    <a:pt x="346" y="138"/>
                  </a:lnTo>
                  <a:lnTo>
                    <a:pt x="429" y="138"/>
                  </a:lnTo>
                  <a:lnTo>
                    <a:pt x="428" y="138"/>
                  </a:lnTo>
                  <a:close/>
                  <a:moveTo>
                    <a:pt x="0" y="0"/>
                  </a:moveTo>
                  <a:lnTo>
                    <a:pt x="0" y="8"/>
                  </a:lnTo>
                  <a:lnTo>
                    <a:pt x="0" y="15"/>
                  </a:lnTo>
                  <a:lnTo>
                    <a:pt x="1" y="32"/>
                  </a:lnTo>
                  <a:lnTo>
                    <a:pt x="3" y="49"/>
                  </a:lnTo>
                  <a:lnTo>
                    <a:pt x="4" y="59"/>
                  </a:lnTo>
                  <a:lnTo>
                    <a:pt x="5" y="65"/>
                  </a:lnTo>
                  <a:lnTo>
                    <a:pt x="10" y="79"/>
                  </a:lnTo>
                  <a:lnTo>
                    <a:pt x="12" y="85"/>
                  </a:lnTo>
                  <a:lnTo>
                    <a:pt x="22" y="100"/>
                  </a:lnTo>
                  <a:lnTo>
                    <a:pt x="36" y="113"/>
                  </a:lnTo>
                  <a:lnTo>
                    <a:pt x="51" y="124"/>
                  </a:lnTo>
                  <a:lnTo>
                    <a:pt x="68" y="131"/>
                  </a:lnTo>
                  <a:lnTo>
                    <a:pt x="75" y="133"/>
                  </a:lnTo>
                  <a:lnTo>
                    <a:pt x="81" y="135"/>
                  </a:lnTo>
                  <a:lnTo>
                    <a:pt x="88" y="136"/>
                  </a:lnTo>
                  <a:lnTo>
                    <a:pt x="98" y="137"/>
                  </a:lnTo>
                  <a:lnTo>
                    <a:pt x="105" y="138"/>
                  </a:lnTo>
                  <a:lnTo>
                    <a:pt x="115" y="138"/>
                  </a:lnTo>
                  <a:lnTo>
                    <a:pt x="428" y="138"/>
                  </a:lnTo>
                  <a:lnTo>
                    <a:pt x="428" y="136"/>
                  </a:lnTo>
                  <a:lnTo>
                    <a:pt x="426" y="131"/>
                  </a:lnTo>
                  <a:lnTo>
                    <a:pt x="423" y="125"/>
                  </a:lnTo>
                  <a:lnTo>
                    <a:pt x="417" y="115"/>
                  </a:lnTo>
                  <a:lnTo>
                    <a:pt x="410" y="106"/>
                  </a:lnTo>
                  <a:lnTo>
                    <a:pt x="402" y="98"/>
                  </a:lnTo>
                  <a:lnTo>
                    <a:pt x="392" y="91"/>
                  </a:lnTo>
                  <a:lnTo>
                    <a:pt x="390" y="90"/>
                  </a:lnTo>
                  <a:lnTo>
                    <a:pt x="388" y="89"/>
                  </a:lnTo>
                  <a:lnTo>
                    <a:pt x="386" y="87"/>
                  </a:lnTo>
                  <a:lnTo>
                    <a:pt x="382" y="85"/>
                  </a:lnTo>
                  <a:lnTo>
                    <a:pt x="378" y="84"/>
                  </a:lnTo>
                  <a:lnTo>
                    <a:pt x="374" y="82"/>
                  </a:lnTo>
                  <a:lnTo>
                    <a:pt x="368" y="80"/>
                  </a:lnTo>
                  <a:lnTo>
                    <a:pt x="366" y="79"/>
                  </a:lnTo>
                  <a:lnTo>
                    <a:pt x="360" y="78"/>
                  </a:lnTo>
                  <a:lnTo>
                    <a:pt x="352" y="76"/>
                  </a:lnTo>
                  <a:lnTo>
                    <a:pt x="350" y="75"/>
                  </a:lnTo>
                  <a:lnTo>
                    <a:pt x="335" y="75"/>
                  </a:lnTo>
                  <a:lnTo>
                    <a:pt x="333" y="74"/>
                  </a:lnTo>
                  <a:lnTo>
                    <a:pt x="328" y="74"/>
                  </a:lnTo>
                  <a:lnTo>
                    <a:pt x="325" y="74"/>
                  </a:lnTo>
                  <a:lnTo>
                    <a:pt x="122" y="74"/>
                  </a:lnTo>
                  <a:lnTo>
                    <a:pt x="118" y="74"/>
                  </a:lnTo>
                  <a:lnTo>
                    <a:pt x="103" y="74"/>
                  </a:lnTo>
                  <a:lnTo>
                    <a:pt x="88" y="73"/>
                  </a:lnTo>
                  <a:lnTo>
                    <a:pt x="74" y="71"/>
                  </a:lnTo>
                  <a:lnTo>
                    <a:pt x="60" y="67"/>
                  </a:lnTo>
                  <a:lnTo>
                    <a:pt x="57" y="66"/>
                  </a:lnTo>
                  <a:lnTo>
                    <a:pt x="55" y="65"/>
                  </a:lnTo>
                  <a:lnTo>
                    <a:pt x="52" y="64"/>
                  </a:lnTo>
                  <a:lnTo>
                    <a:pt x="40" y="58"/>
                  </a:lnTo>
                  <a:lnTo>
                    <a:pt x="30" y="51"/>
                  </a:lnTo>
                  <a:lnTo>
                    <a:pt x="22" y="42"/>
                  </a:lnTo>
                  <a:lnTo>
                    <a:pt x="15" y="33"/>
                  </a:lnTo>
                  <a:lnTo>
                    <a:pt x="13" y="29"/>
                  </a:lnTo>
                  <a:lnTo>
                    <a:pt x="11" y="26"/>
                  </a:lnTo>
                  <a:lnTo>
                    <a:pt x="9" y="23"/>
                  </a:lnTo>
                  <a:lnTo>
                    <a:pt x="5" y="15"/>
                  </a:lnTo>
                  <a:lnTo>
                    <a:pt x="2" y="8"/>
                  </a:lnTo>
                  <a:lnTo>
                    <a:pt x="0" y="0"/>
                  </a:lnTo>
                  <a:close/>
                  <a:moveTo>
                    <a:pt x="332" y="74"/>
                  </a:moveTo>
                  <a:lnTo>
                    <a:pt x="328" y="74"/>
                  </a:lnTo>
                  <a:lnTo>
                    <a:pt x="333" y="74"/>
                  </a:lnTo>
                  <a:lnTo>
                    <a:pt x="332" y="74"/>
                  </a:lnTo>
                  <a:close/>
                </a:path>
              </a:pathLst>
            </a:custGeom>
            <a:solidFill>
              <a:srgbClr val="4763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896">
                <a:solidFill>
                  <a:srgbClr val="000000"/>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b="0" l="0" r="0" t="0"/>
            <a:stretch/>
          </p:blipFill>
          <p:spPr>
            <a:xfrm>
              <a:off x="617" y="212"/>
              <a:ext cx="485" cy="355"/>
            </a:xfrm>
            <a:prstGeom prst="rect">
              <a:avLst/>
            </a:prstGeom>
            <a:noFill/>
            <a:ln>
              <a:noFill/>
            </a:ln>
          </p:spPr>
        </p:pic>
        <p:pic>
          <p:nvPicPr>
            <p:cNvPr id="96" name="Google Shape;96;p13"/>
            <p:cNvPicPr preferRelativeResize="0"/>
            <p:nvPr/>
          </p:nvPicPr>
          <p:blipFill rotWithShape="1">
            <a:blip r:embed="rId6">
              <a:alphaModFix/>
            </a:blip>
            <a:srcRect b="0" l="0" r="0" t="0"/>
            <a:stretch/>
          </p:blipFill>
          <p:spPr>
            <a:xfrm>
              <a:off x="1132" y="211"/>
              <a:ext cx="251" cy="356"/>
            </a:xfrm>
            <a:prstGeom prst="rect">
              <a:avLst/>
            </a:prstGeom>
            <a:noFill/>
            <a:ln>
              <a:noFill/>
            </a:ln>
          </p:spPr>
        </p:pic>
      </p:grpSp>
      <p:pic>
        <p:nvPicPr>
          <p:cNvPr id="97" name="Google Shape;97;p13"/>
          <p:cNvPicPr preferRelativeResize="0"/>
          <p:nvPr/>
        </p:nvPicPr>
        <p:blipFill rotWithShape="1">
          <a:blip r:embed="rId7">
            <a:alphaModFix/>
          </a:blip>
          <a:srcRect b="0" l="0" r="0" t="0"/>
          <a:stretch/>
        </p:blipFill>
        <p:spPr>
          <a:xfrm>
            <a:off x="1644642" y="6031893"/>
            <a:ext cx="635720" cy="634111"/>
          </a:xfrm>
          <a:prstGeom prst="rect">
            <a:avLst/>
          </a:prstGeom>
          <a:noFill/>
          <a:ln>
            <a:noFill/>
          </a:ln>
        </p:spPr>
      </p:pic>
      <p:pic>
        <p:nvPicPr>
          <p:cNvPr id="98" name="Google Shape;98;p13"/>
          <p:cNvPicPr preferRelativeResize="0"/>
          <p:nvPr/>
        </p:nvPicPr>
        <p:blipFill rotWithShape="1">
          <a:blip r:embed="rId8">
            <a:alphaModFix/>
          </a:blip>
          <a:srcRect b="0" l="0" r="0" t="0"/>
          <a:stretch/>
        </p:blipFill>
        <p:spPr>
          <a:xfrm>
            <a:off x="2494877" y="6046133"/>
            <a:ext cx="469425" cy="547380"/>
          </a:xfrm>
          <a:prstGeom prst="rect">
            <a:avLst/>
          </a:prstGeom>
          <a:noFill/>
          <a:ln>
            <a:noFill/>
          </a:ln>
        </p:spPr>
      </p:pic>
      <p:pic>
        <p:nvPicPr>
          <p:cNvPr id="99" name="Google Shape;99;p13"/>
          <p:cNvPicPr preferRelativeResize="0"/>
          <p:nvPr/>
        </p:nvPicPr>
        <p:blipFill rotWithShape="1">
          <a:blip r:embed="rId9">
            <a:alphaModFix/>
          </a:blip>
          <a:srcRect b="0" l="0" r="0" t="0"/>
          <a:stretch/>
        </p:blipFill>
        <p:spPr>
          <a:xfrm>
            <a:off x="3146828" y="6050752"/>
            <a:ext cx="472286" cy="538142"/>
          </a:xfrm>
          <a:prstGeom prst="rect">
            <a:avLst/>
          </a:prstGeom>
          <a:noFill/>
          <a:ln>
            <a:noFill/>
          </a:ln>
        </p:spPr>
      </p:pic>
      <p:pic>
        <p:nvPicPr>
          <p:cNvPr id="100" name="Google Shape;100;p13"/>
          <p:cNvPicPr preferRelativeResize="0"/>
          <p:nvPr/>
        </p:nvPicPr>
        <p:blipFill rotWithShape="1">
          <a:blip r:embed="rId10">
            <a:alphaModFix/>
          </a:blip>
          <a:srcRect b="0" l="0" r="0" t="0"/>
          <a:stretch/>
        </p:blipFill>
        <p:spPr>
          <a:xfrm>
            <a:off x="3801640" y="6046133"/>
            <a:ext cx="1727729" cy="605644"/>
          </a:xfrm>
          <a:prstGeom prst="rect">
            <a:avLst/>
          </a:prstGeom>
          <a:noFill/>
          <a:ln>
            <a:noFill/>
          </a:ln>
        </p:spPr>
      </p:pic>
      <p:pic>
        <p:nvPicPr>
          <p:cNvPr id="101" name="Google Shape;101;p13"/>
          <p:cNvPicPr preferRelativeResize="0"/>
          <p:nvPr/>
        </p:nvPicPr>
        <p:blipFill rotWithShape="1">
          <a:blip r:embed="rId11">
            <a:alphaModFix/>
          </a:blip>
          <a:srcRect b="0" l="0" r="0" t="0"/>
          <a:stretch/>
        </p:blipFill>
        <p:spPr>
          <a:xfrm>
            <a:off x="5788555" y="6078769"/>
            <a:ext cx="418271" cy="510126"/>
          </a:xfrm>
          <a:prstGeom prst="rect">
            <a:avLst/>
          </a:prstGeom>
          <a:noFill/>
          <a:ln>
            <a:noFill/>
          </a:ln>
        </p:spPr>
      </p:pic>
      <p:pic>
        <p:nvPicPr>
          <p:cNvPr id="102" name="Google Shape;102;p13"/>
          <p:cNvPicPr preferRelativeResize="0"/>
          <p:nvPr/>
        </p:nvPicPr>
        <p:blipFill rotWithShape="1">
          <a:blip r:embed="rId12">
            <a:alphaModFix/>
          </a:blip>
          <a:srcRect b="0" l="0" r="0" t="0"/>
          <a:stretch/>
        </p:blipFill>
        <p:spPr>
          <a:xfrm>
            <a:off x="6295681" y="6115757"/>
            <a:ext cx="1587691" cy="403319"/>
          </a:xfrm>
          <a:prstGeom prst="rect">
            <a:avLst/>
          </a:prstGeom>
          <a:noFill/>
          <a:ln>
            <a:noFill/>
          </a:ln>
        </p:spPr>
      </p:pic>
      <p:pic>
        <p:nvPicPr>
          <p:cNvPr id="103" name="Google Shape;103;p13"/>
          <p:cNvPicPr preferRelativeResize="0"/>
          <p:nvPr/>
        </p:nvPicPr>
        <p:blipFill rotWithShape="1">
          <a:blip r:embed="rId13">
            <a:alphaModFix/>
          </a:blip>
          <a:srcRect b="0" l="0" r="0" t="0"/>
          <a:stretch/>
        </p:blipFill>
        <p:spPr>
          <a:xfrm>
            <a:off x="8005279" y="6101764"/>
            <a:ext cx="1053441" cy="431490"/>
          </a:xfrm>
          <a:prstGeom prst="rect">
            <a:avLst/>
          </a:prstGeom>
          <a:noFill/>
          <a:ln>
            <a:noFill/>
          </a:ln>
        </p:spPr>
      </p:pic>
      <p:pic>
        <p:nvPicPr>
          <p:cNvPr id="104" name="Google Shape;104;p13"/>
          <p:cNvPicPr preferRelativeResize="0"/>
          <p:nvPr/>
        </p:nvPicPr>
        <p:blipFill rotWithShape="1">
          <a:blip r:embed="rId14">
            <a:alphaModFix/>
          </a:blip>
          <a:srcRect b="0" l="0" r="0" t="0"/>
          <a:stretch/>
        </p:blipFill>
        <p:spPr>
          <a:xfrm>
            <a:off x="9180627" y="6231891"/>
            <a:ext cx="1390254" cy="153640"/>
          </a:xfrm>
          <a:prstGeom prst="rect">
            <a:avLst/>
          </a:prstGeom>
          <a:noFill/>
          <a:ln>
            <a:noFill/>
          </a:ln>
        </p:spPr>
      </p:pic>
      <p:pic>
        <p:nvPicPr>
          <p:cNvPr id="105" name="Google Shape;105;p13"/>
          <p:cNvPicPr preferRelativeResize="0"/>
          <p:nvPr/>
        </p:nvPicPr>
        <p:blipFill rotWithShape="1">
          <a:blip r:embed="rId15">
            <a:alphaModFix/>
          </a:blip>
          <a:srcRect b="0" l="0" r="0" t="0"/>
          <a:stretch/>
        </p:blipFill>
        <p:spPr>
          <a:xfrm>
            <a:off x="939511" y="6116501"/>
            <a:ext cx="523388" cy="4648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2"/>
          <p:cNvSpPr txBox="1"/>
          <p:nvPr/>
        </p:nvSpPr>
        <p:spPr>
          <a:xfrm>
            <a:off x="1252025" y="2649475"/>
            <a:ext cx="10264200" cy="3694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1" sz="1800">
              <a:solidFill>
                <a:srgbClr val="314247"/>
              </a:solidFill>
              <a:latin typeface="Raleway"/>
              <a:ea typeface="Raleway"/>
              <a:cs typeface="Raleway"/>
              <a:sym typeface="Raleway"/>
            </a:endParaRPr>
          </a:p>
          <a:p>
            <a:pPr indent="0" lvl="0" marL="0" rtl="0" algn="l">
              <a:spcBef>
                <a:spcPts val="0"/>
              </a:spcBef>
              <a:spcAft>
                <a:spcPts val="0"/>
              </a:spcAft>
              <a:buNone/>
            </a:pPr>
            <a:r>
              <a:rPr lang="en-US" sz="1800">
                <a:solidFill>
                  <a:srgbClr val="314247"/>
                </a:solidFill>
                <a:latin typeface="Raleway"/>
                <a:ea typeface="Raleway"/>
                <a:cs typeface="Raleway"/>
                <a:sym typeface="Raleway"/>
              </a:rPr>
              <a:t>Participants called for the provision of </a:t>
            </a:r>
            <a:r>
              <a:rPr b="1" lang="en-US" sz="1800">
                <a:solidFill>
                  <a:srgbClr val="314247"/>
                </a:solidFill>
                <a:latin typeface="Raleway"/>
                <a:ea typeface="Raleway"/>
                <a:cs typeface="Raleway"/>
                <a:sym typeface="Raleway"/>
              </a:rPr>
              <a:t>access to legal documentation, civil registration and business licences for IDPs</a:t>
            </a:r>
            <a:r>
              <a:rPr lang="en-US" sz="1800">
                <a:solidFill>
                  <a:srgbClr val="314247"/>
                </a:solidFill>
                <a:latin typeface="Raleway"/>
                <a:ea typeface="Raleway"/>
                <a:cs typeface="Raleway"/>
                <a:sym typeface="Raleway"/>
              </a:rPr>
              <a:t>. Women who used to be able to travel for work are no longer able to, either due to the restrictions on movement or their inability to renew their passports.</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None/>
            </a:pPr>
            <a:r>
              <a:rPr lang="en-US" sz="1800">
                <a:solidFill>
                  <a:srgbClr val="314247"/>
                </a:solidFill>
                <a:latin typeface="Raleway"/>
                <a:ea typeface="Raleway"/>
                <a:cs typeface="Raleway"/>
                <a:sym typeface="Raleway"/>
              </a:rPr>
              <a:t>There is a need for the </a:t>
            </a:r>
            <a:r>
              <a:rPr b="1" lang="en-US" sz="1800">
                <a:solidFill>
                  <a:srgbClr val="314247"/>
                </a:solidFill>
                <a:latin typeface="Raleway"/>
                <a:ea typeface="Raleway"/>
                <a:cs typeface="Raleway"/>
                <a:sym typeface="Raleway"/>
              </a:rPr>
              <a:t>provision of legal services</a:t>
            </a:r>
            <a:r>
              <a:rPr lang="en-US" sz="1800">
                <a:solidFill>
                  <a:srgbClr val="314247"/>
                </a:solidFill>
                <a:latin typeface="Raleway"/>
                <a:ea typeface="Raleway"/>
                <a:cs typeface="Raleway"/>
                <a:sym typeface="Raleway"/>
              </a:rPr>
              <a:t> regarding issues related to </a:t>
            </a:r>
            <a:r>
              <a:rPr b="1" lang="en-US" sz="1800">
                <a:solidFill>
                  <a:srgbClr val="314247"/>
                </a:solidFill>
                <a:latin typeface="Raleway"/>
                <a:ea typeface="Raleway"/>
                <a:cs typeface="Raleway"/>
                <a:sym typeface="Raleway"/>
              </a:rPr>
              <a:t>child and forced marriages as well as child labour</a:t>
            </a:r>
            <a:r>
              <a:rPr lang="en-US" sz="1800">
                <a:solidFill>
                  <a:srgbClr val="314247"/>
                </a:solidFill>
                <a:latin typeface="Raleway"/>
                <a:ea typeface="Raleway"/>
                <a:cs typeface="Raleway"/>
                <a:sym typeface="Raleway"/>
              </a:rPr>
              <a:t>, and more safety and security for women in relation to </a:t>
            </a:r>
            <a:r>
              <a:rPr b="1" lang="en-US" sz="1800">
                <a:solidFill>
                  <a:srgbClr val="314247"/>
                </a:solidFill>
                <a:latin typeface="Raleway"/>
                <a:ea typeface="Raleway"/>
                <a:cs typeface="Raleway"/>
                <a:sym typeface="Raleway"/>
              </a:rPr>
              <a:t>sexual harassment</a:t>
            </a:r>
            <a:r>
              <a:rPr lang="en-US" sz="1800">
                <a:solidFill>
                  <a:srgbClr val="314247"/>
                </a:solidFill>
                <a:latin typeface="Raleway"/>
                <a:ea typeface="Raleway"/>
                <a:cs typeface="Raleway"/>
                <a:sym typeface="Raleway"/>
              </a:rPr>
              <a:t>.</a:t>
            </a:r>
            <a:endParaRPr sz="18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None/>
            </a:pPr>
            <a:r>
              <a:rPr lang="en-US" sz="1800">
                <a:solidFill>
                  <a:srgbClr val="314247"/>
                </a:solidFill>
                <a:latin typeface="Raleway"/>
                <a:ea typeface="Raleway"/>
                <a:cs typeface="Raleway"/>
                <a:sym typeface="Raleway"/>
              </a:rPr>
              <a:t>There is </a:t>
            </a:r>
            <a:r>
              <a:rPr b="1" lang="en-US" sz="1800">
                <a:solidFill>
                  <a:srgbClr val="314247"/>
                </a:solidFill>
                <a:latin typeface="Raleway"/>
                <a:ea typeface="Raleway"/>
                <a:cs typeface="Raleway"/>
                <a:sym typeface="Raleway"/>
              </a:rPr>
              <a:t>no job market for women</a:t>
            </a:r>
            <a:r>
              <a:rPr lang="en-US" sz="1800">
                <a:solidFill>
                  <a:srgbClr val="314247"/>
                </a:solidFill>
                <a:latin typeface="Raleway"/>
                <a:ea typeface="Raleway"/>
                <a:cs typeface="Raleway"/>
                <a:sym typeface="Raleway"/>
              </a:rPr>
              <a:t> – no factories or opportunities for them to work. Factories for food processing, and basic goods could be established to enable new stable sources of income, and to provide a space for women to work.</a:t>
            </a:r>
            <a:endParaRPr sz="18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p:txBody>
      </p:sp>
      <p:grpSp>
        <p:nvGrpSpPr>
          <p:cNvPr id="248" name="Google Shape;248;p22"/>
          <p:cNvGrpSpPr/>
          <p:nvPr/>
        </p:nvGrpSpPr>
        <p:grpSpPr>
          <a:xfrm>
            <a:off x="12" y="-76200"/>
            <a:ext cx="12191988" cy="247125"/>
            <a:chOff x="12" y="0"/>
            <a:chExt cx="12191988" cy="247125"/>
          </a:xfrm>
        </p:grpSpPr>
        <p:pic>
          <p:nvPicPr>
            <p:cNvPr id="249" name="Google Shape;249;p22"/>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250" name="Google Shape;250;p22"/>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251" name="Google Shape;251;p22"/>
          <p:cNvGrpSpPr/>
          <p:nvPr/>
        </p:nvGrpSpPr>
        <p:grpSpPr>
          <a:xfrm>
            <a:off x="12" y="6610875"/>
            <a:ext cx="12191988" cy="247125"/>
            <a:chOff x="12" y="0"/>
            <a:chExt cx="12191988" cy="247125"/>
          </a:xfrm>
        </p:grpSpPr>
        <p:pic>
          <p:nvPicPr>
            <p:cNvPr id="252" name="Google Shape;252;p22"/>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253" name="Google Shape;253;p22"/>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254" name="Google Shape;254;p22"/>
          <p:cNvSpPr txBox="1"/>
          <p:nvPr/>
        </p:nvSpPr>
        <p:spPr>
          <a:xfrm>
            <a:off x="428625" y="555100"/>
            <a:ext cx="10016700" cy="8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lt1"/>
              </a:buClr>
              <a:buSzPts val="4000"/>
              <a:buFont typeface="Arial"/>
              <a:buNone/>
            </a:pPr>
            <a:r>
              <a:rPr b="1" lang="en-US" sz="2500">
                <a:solidFill>
                  <a:srgbClr val="548194"/>
                </a:solidFill>
                <a:latin typeface="Raleway"/>
                <a:ea typeface="Raleway"/>
                <a:cs typeface="Raleway"/>
                <a:sym typeface="Raleway"/>
              </a:rPr>
              <a:t>Consensus 3</a:t>
            </a:r>
            <a:r>
              <a:rPr b="1" lang="en-US" sz="2500">
                <a:solidFill>
                  <a:srgbClr val="548194"/>
                </a:solidFill>
                <a:latin typeface="Raleway"/>
                <a:ea typeface="Raleway"/>
                <a:cs typeface="Raleway"/>
                <a:sym typeface="Raleway"/>
              </a:rPr>
              <a:t>: </a:t>
            </a:r>
            <a:r>
              <a:rPr b="1" lang="en-US" sz="2500">
                <a:solidFill>
                  <a:srgbClr val="548194"/>
                </a:solidFill>
                <a:latin typeface="Raleway"/>
                <a:ea typeface="Raleway"/>
                <a:cs typeface="Raleway"/>
                <a:sym typeface="Raleway"/>
              </a:rPr>
              <a:t>Enabling local integration</a:t>
            </a:r>
            <a:endParaRPr b="1" sz="2500">
              <a:solidFill>
                <a:srgbClr val="548194"/>
              </a:solidFill>
              <a:latin typeface="Raleway"/>
              <a:ea typeface="Raleway"/>
              <a:cs typeface="Raleway"/>
              <a:sym typeface="Raleway"/>
            </a:endParaRPr>
          </a:p>
          <a:p>
            <a:pPr indent="0" lvl="0" marL="0" rtl="0" algn="l">
              <a:lnSpc>
                <a:spcPct val="90000"/>
              </a:lnSpc>
              <a:spcBef>
                <a:spcPts val="0"/>
              </a:spcBef>
              <a:spcAft>
                <a:spcPts val="0"/>
              </a:spcAft>
              <a:buClr>
                <a:schemeClr val="lt1"/>
              </a:buClr>
              <a:buSzPts val="4000"/>
              <a:buFont typeface="Arial"/>
              <a:buNone/>
            </a:pPr>
            <a:r>
              <a:rPr b="1" lang="en-US" sz="2000">
                <a:solidFill>
                  <a:srgbClr val="ED6554"/>
                </a:solidFill>
                <a:latin typeface="Raleway"/>
                <a:ea typeface="Raleway"/>
                <a:cs typeface="Raleway"/>
                <a:sym typeface="Raleway"/>
              </a:rPr>
              <a:t>Through access to legal documentation and legal services in displacement</a:t>
            </a:r>
            <a:endParaRPr b="1" sz="2000">
              <a:solidFill>
                <a:srgbClr val="ED6554"/>
              </a:solidFill>
              <a:latin typeface="Raleway"/>
              <a:ea typeface="Raleway"/>
              <a:cs typeface="Raleway"/>
              <a:sym typeface="Raleway"/>
            </a:endParaRPr>
          </a:p>
        </p:txBody>
      </p:sp>
      <p:pic>
        <p:nvPicPr>
          <p:cNvPr id="255" name="Google Shape;255;p22"/>
          <p:cNvPicPr preferRelativeResize="0"/>
          <p:nvPr/>
        </p:nvPicPr>
        <p:blipFill>
          <a:blip r:embed="rId4">
            <a:alphaModFix/>
          </a:blip>
          <a:stretch>
            <a:fillRect/>
          </a:stretch>
        </p:blipFill>
        <p:spPr>
          <a:xfrm>
            <a:off x="428623" y="2956675"/>
            <a:ext cx="654300" cy="654329"/>
          </a:xfrm>
          <a:prstGeom prst="rect">
            <a:avLst/>
          </a:prstGeom>
          <a:noFill/>
          <a:ln>
            <a:noFill/>
          </a:ln>
        </p:spPr>
      </p:pic>
      <p:pic>
        <p:nvPicPr>
          <p:cNvPr id="256" name="Google Shape;256;p22"/>
          <p:cNvPicPr preferRelativeResize="0"/>
          <p:nvPr/>
        </p:nvPicPr>
        <p:blipFill>
          <a:blip r:embed="rId5">
            <a:alphaModFix/>
          </a:blip>
          <a:stretch>
            <a:fillRect/>
          </a:stretch>
        </p:blipFill>
        <p:spPr>
          <a:xfrm>
            <a:off x="351775" y="3977863"/>
            <a:ext cx="752700" cy="752700"/>
          </a:xfrm>
          <a:prstGeom prst="rect">
            <a:avLst/>
          </a:prstGeom>
          <a:noFill/>
          <a:ln>
            <a:noFill/>
          </a:ln>
        </p:spPr>
      </p:pic>
      <p:pic>
        <p:nvPicPr>
          <p:cNvPr id="257" name="Google Shape;257;p22"/>
          <p:cNvPicPr preferRelativeResize="0"/>
          <p:nvPr/>
        </p:nvPicPr>
        <p:blipFill>
          <a:blip r:embed="rId6">
            <a:alphaModFix/>
          </a:blip>
          <a:stretch>
            <a:fillRect/>
          </a:stretch>
        </p:blipFill>
        <p:spPr>
          <a:xfrm>
            <a:off x="428638" y="5182825"/>
            <a:ext cx="598975" cy="598975"/>
          </a:xfrm>
          <a:prstGeom prst="rect">
            <a:avLst/>
          </a:prstGeom>
          <a:noFill/>
          <a:ln>
            <a:noFill/>
          </a:ln>
        </p:spPr>
      </p:pic>
      <p:sp>
        <p:nvSpPr>
          <p:cNvPr id="258" name="Google Shape;258;p22"/>
          <p:cNvSpPr txBox="1"/>
          <p:nvPr/>
        </p:nvSpPr>
        <p:spPr>
          <a:xfrm>
            <a:off x="428650" y="1635875"/>
            <a:ext cx="10445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14247"/>
                </a:solidFill>
                <a:latin typeface="Raleway"/>
                <a:ea typeface="Raleway"/>
                <a:cs typeface="Raleway"/>
                <a:sym typeface="Raleway"/>
              </a:rPr>
              <a:t>After decades spent in displacement in Jalalabad, </a:t>
            </a:r>
            <a:r>
              <a:rPr b="1" lang="en-US" sz="1800">
                <a:solidFill>
                  <a:srgbClr val="314247"/>
                </a:solidFill>
                <a:latin typeface="Raleway"/>
                <a:ea typeface="Raleway"/>
                <a:cs typeface="Raleway"/>
                <a:sym typeface="Raleway"/>
              </a:rPr>
              <a:t>IDPs demand a pathway for local integration.</a:t>
            </a:r>
            <a:r>
              <a:rPr lang="en-US" sz="1800">
                <a:solidFill>
                  <a:srgbClr val="314247"/>
                </a:solidFill>
                <a:latin typeface="Raleway"/>
                <a:ea typeface="Raleway"/>
                <a:cs typeface="Raleway"/>
                <a:sym typeface="Raleway"/>
              </a:rPr>
              <a:t> Despite being registered as IDPs, living in Jalalabad, they live in </a:t>
            </a:r>
            <a:r>
              <a:rPr b="1" lang="en-US" sz="1800">
                <a:solidFill>
                  <a:srgbClr val="314247"/>
                </a:solidFill>
                <a:latin typeface="Raleway"/>
                <a:ea typeface="Raleway"/>
                <a:cs typeface="Raleway"/>
                <a:sym typeface="Raleway"/>
              </a:rPr>
              <a:t>settlements where they do not own land or a house in their own names.</a:t>
            </a:r>
            <a:endParaRPr b="1" sz="1800">
              <a:solidFill>
                <a:srgbClr val="314247"/>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6F88"/>
        </a:solidFill>
      </p:bgPr>
    </p:bg>
    <p:spTree>
      <p:nvGrpSpPr>
        <p:cNvPr id="263" name="Shape 263"/>
        <p:cNvGrpSpPr/>
        <p:nvPr/>
      </p:nvGrpSpPr>
      <p:grpSpPr>
        <a:xfrm>
          <a:off x="0" y="0"/>
          <a:ext cx="0" cy="0"/>
          <a:chOff x="0" y="0"/>
          <a:chExt cx="0" cy="0"/>
        </a:xfrm>
      </p:grpSpPr>
      <p:sp>
        <p:nvSpPr>
          <p:cNvPr id="264" name="Google Shape;264;p23"/>
          <p:cNvSpPr/>
          <p:nvPr/>
        </p:nvSpPr>
        <p:spPr>
          <a:xfrm>
            <a:off x="7663050" y="2171100"/>
            <a:ext cx="2515800" cy="2515800"/>
          </a:xfrm>
          <a:prstGeom prst="ellipse">
            <a:avLst/>
          </a:prstGeom>
          <a:solidFill>
            <a:srgbClr val="FFFFFF">
              <a:alpha val="50280"/>
            </a:srgbClr>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314247"/>
                </a:solidFill>
                <a:latin typeface="Raleway"/>
                <a:ea typeface="Raleway"/>
                <a:cs typeface="Raleway"/>
                <a:sym typeface="Raleway"/>
              </a:rPr>
              <a:t>PROJECTS &amp; DISCUSSION </a:t>
            </a:r>
            <a:endParaRPr b="1" sz="1800">
              <a:solidFill>
                <a:srgbClr val="314247"/>
              </a:solidFill>
              <a:latin typeface="Raleway"/>
              <a:ea typeface="Raleway"/>
              <a:cs typeface="Raleway"/>
              <a:sym typeface="Raleway"/>
            </a:endParaRPr>
          </a:p>
        </p:txBody>
      </p:sp>
      <p:sp>
        <p:nvSpPr>
          <p:cNvPr id="265" name="Google Shape;265;p23"/>
          <p:cNvSpPr/>
          <p:nvPr/>
        </p:nvSpPr>
        <p:spPr>
          <a:xfrm>
            <a:off x="4807950" y="2171100"/>
            <a:ext cx="2515800" cy="2515800"/>
          </a:xfrm>
          <a:prstGeom prst="ellipse">
            <a:avLst/>
          </a:prstGeom>
          <a:solidFill>
            <a:schemeClr val="lt1"/>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314247"/>
                </a:solidFill>
                <a:latin typeface="Raleway"/>
                <a:ea typeface="Raleway"/>
                <a:cs typeface="Raleway"/>
                <a:sym typeface="Raleway"/>
              </a:rPr>
              <a:t>THE DATA - </a:t>
            </a:r>
            <a:endParaRPr b="1" sz="1800">
              <a:solidFill>
                <a:srgbClr val="314247"/>
              </a:solidFill>
              <a:latin typeface="Raleway"/>
              <a:ea typeface="Raleway"/>
              <a:cs typeface="Raleway"/>
              <a:sym typeface="Raleway"/>
            </a:endParaRPr>
          </a:p>
          <a:p>
            <a:pPr indent="0" lvl="0" marL="0" rtl="0" algn="ctr">
              <a:spcBef>
                <a:spcPts val="0"/>
              </a:spcBef>
              <a:spcAft>
                <a:spcPts val="0"/>
              </a:spcAft>
              <a:buNone/>
            </a:pPr>
            <a:r>
              <a:rPr b="1" lang="en-US" sz="1800">
                <a:solidFill>
                  <a:srgbClr val="314247"/>
                </a:solidFill>
                <a:latin typeface="Raleway"/>
                <a:ea typeface="Raleway"/>
                <a:cs typeface="Raleway"/>
                <a:sym typeface="Raleway"/>
              </a:rPr>
              <a:t>WELLBEING, LIVELIHOODS, WOMEN</a:t>
            </a:r>
            <a:endParaRPr b="1" sz="1800">
              <a:solidFill>
                <a:srgbClr val="314247"/>
              </a:solidFill>
              <a:latin typeface="Raleway"/>
              <a:ea typeface="Raleway"/>
              <a:cs typeface="Raleway"/>
              <a:sym typeface="Raleway"/>
            </a:endParaRPr>
          </a:p>
        </p:txBody>
      </p:sp>
      <p:sp>
        <p:nvSpPr>
          <p:cNvPr id="266" name="Google Shape;266;p23"/>
          <p:cNvSpPr txBox="1"/>
          <p:nvPr>
            <p:ph type="ctrTitle"/>
          </p:nvPr>
        </p:nvSpPr>
        <p:spPr>
          <a:xfrm>
            <a:off x="737926" y="490025"/>
            <a:ext cx="9620700" cy="7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800">
                <a:solidFill>
                  <a:srgbClr val="FFFFFF"/>
                </a:solidFill>
                <a:latin typeface="Raleway"/>
                <a:ea typeface="Raleway"/>
                <a:cs typeface="Raleway"/>
                <a:sym typeface="Raleway"/>
              </a:rPr>
              <a:t>CONTENTS </a:t>
            </a:r>
            <a:endParaRPr b="1">
              <a:solidFill>
                <a:srgbClr val="FFFFFF"/>
              </a:solidFill>
              <a:latin typeface="Raleway"/>
              <a:ea typeface="Raleway"/>
              <a:cs typeface="Raleway"/>
              <a:sym typeface="Raleway"/>
            </a:endParaRPr>
          </a:p>
        </p:txBody>
      </p:sp>
      <p:pic>
        <p:nvPicPr>
          <p:cNvPr id="267" name="Google Shape;267;p23"/>
          <p:cNvPicPr preferRelativeResize="0"/>
          <p:nvPr/>
        </p:nvPicPr>
        <p:blipFill>
          <a:blip r:embed="rId3">
            <a:alphaModFix/>
          </a:blip>
          <a:stretch>
            <a:fillRect/>
          </a:stretch>
        </p:blipFill>
        <p:spPr>
          <a:xfrm>
            <a:off x="10444850" y="170925"/>
            <a:ext cx="1369900" cy="1369900"/>
          </a:xfrm>
          <a:prstGeom prst="rect">
            <a:avLst/>
          </a:prstGeom>
          <a:noFill/>
          <a:ln>
            <a:noFill/>
          </a:ln>
        </p:spPr>
      </p:pic>
      <p:sp>
        <p:nvSpPr>
          <p:cNvPr id="268" name="Google Shape;268;p23"/>
          <p:cNvSpPr/>
          <p:nvPr/>
        </p:nvSpPr>
        <p:spPr>
          <a:xfrm>
            <a:off x="1957125" y="2171075"/>
            <a:ext cx="2515800" cy="2515800"/>
          </a:xfrm>
          <a:prstGeom prst="ellipse">
            <a:avLst/>
          </a:prstGeom>
          <a:solidFill>
            <a:srgbClr val="FFFFFF">
              <a:alpha val="50280"/>
            </a:srgbClr>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314247"/>
                </a:solidFill>
                <a:latin typeface="Raleway"/>
                <a:ea typeface="Raleway"/>
                <a:cs typeface="Raleway"/>
                <a:sym typeface="Raleway"/>
              </a:rPr>
              <a:t>THE PARTICIPATORY FORUM PROCESS</a:t>
            </a:r>
            <a:endParaRPr b="1" sz="1800">
              <a:solidFill>
                <a:srgbClr val="314247"/>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4"/>
          <p:cNvSpPr txBox="1"/>
          <p:nvPr/>
        </p:nvSpPr>
        <p:spPr>
          <a:xfrm>
            <a:off x="12598400" y="375920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75" name="Google Shape;275;p24"/>
          <p:cNvPicPr preferRelativeResize="0"/>
          <p:nvPr/>
        </p:nvPicPr>
        <p:blipFill rotWithShape="1">
          <a:blip r:embed="rId3">
            <a:alphaModFix/>
          </a:blip>
          <a:srcRect b="-55134" l="-55134" r="0" t="0"/>
          <a:stretch/>
        </p:blipFill>
        <p:spPr>
          <a:xfrm>
            <a:off x="10444850" y="170925"/>
            <a:ext cx="1369900" cy="1369900"/>
          </a:xfrm>
          <a:prstGeom prst="rect">
            <a:avLst/>
          </a:prstGeom>
          <a:noFill/>
          <a:ln>
            <a:noFill/>
          </a:ln>
        </p:spPr>
      </p:pic>
      <p:grpSp>
        <p:nvGrpSpPr>
          <p:cNvPr id="276" name="Google Shape;276;p24"/>
          <p:cNvGrpSpPr/>
          <p:nvPr/>
        </p:nvGrpSpPr>
        <p:grpSpPr>
          <a:xfrm>
            <a:off x="12" y="-76200"/>
            <a:ext cx="12191988" cy="247125"/>
            <a:chOff x="12" y="0"/>
            <a:chExt cx="12191988" cy="247125"/>
          </a:xfrm>
        </p:grpSpPr>
        <p:pic>
          <p:nvPicPr>
            <p:cNvPr id="277" name="Google Shape;277;p24"/>
            <p:cNvPicPr preferRelativeResize="0"/>
            <p:nvPr/>
          </p:nvPicPr>
          <p:blipFill rotWithShape="1">
            <a:blip r:embed="rId4">
              <a:alphaModFix/>
            </a:blip>
            <a:srcRect b="0" l="0" r="0" t="0"/>
            <a:stretch/>
          </p:blipFill>
          <p:spPr>
            <a:xfrm>
              <a:off x="12" y="4"/>
              <a:ext cx="7905750" cy="219075"/>
            </a:xfrm>
            <a:prstGeom prst="rect">
              <a:avLst/>
            </a:prstGeom>
            <a:noFill/>
            <a:ln>
              <a:noFill/>
            </a:ln>
          </p:spPr>
        </p:pic>
        <p:pic>
          <p:nvPicPr>
            <p:cNvPr id="278" name="Google Shape;278;p24"/>
            <p:cNvPicPr preferRelativeResize="0"/>
            <p:nvPr/>
          </p:nvPicPr>
          <p:blipFill rotWithShape="1">
            <a:blip r:embed="rId4">
              <a:alphaModFix/>
            </a:blip>
            <a:srcRect b="-12803" l="11018" r="34704" t="0"/>
            <a:stretch/>
          </p:blipFill>
          <p:spPr>
            <a:xfrm>
              <a:off x="7901226" y="0"/>
              <a:ext cx="4290774" cy="247125"/>
            </a:xfrm>
            <a:prstGeom prst="rect">
              <a:avLst/>
            </a:prstGeom>
            <a:noFill/>
            <a:ln>
              <a:noFill/>
            </a:ln>
          </p:spPr>
        </p:pic>
      </p:grpSp>
      <p:sp>
        <p:nvSpPr>
          <p:cNvPr id="279" name="Google Shape;279;p24"/>
          <p:cNvSpPr txBox="1"/>
          <p:nvPr>
            <p:ph type="ctrTitle"/>
          </p:nvPr>
        </p:nvSpPr>
        <p:spPr>
          <a:xfrm>
            <a:off x="211932" y="417700"/>
            <a:ext cx="4025700" cy="7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400">
                <a:solidFill>
                  <a:srgbClr val="314247"/>
                </a:solidFill>
                <a:latin typeface="Raleway"/>
                <a:ea typeface="Raleway"/>
                <a:cs typeface="Raleway"/>
                <a:sym typeface="Raleway"/>
              </a:rPr>
              <a:t>SURVEY SAMPLING </a:t>
            </a:r>
            <a:endParaRPr b="1">
              <a:solidFill>
                <a:srgbClr val="314247"/>
              </a:solidFill>
              <a:latin typeface="Raleway"/>
              <a:ea typeface="Raleway"/>
              <a:cs typeface="Raleway"/>
              <a:sym typeface="Raleway"/>
            </a:endParaRPr>
          </a:p>
        </p:txBody>
      </p:sp>
      <p:sp>
        <p:nvSpPr>
          <p:cNvPr id="280" name="Google Shape;280;p24"/>
          <p:cNvSpPr txBox="1"/>
          <p:nvPr/>
        </p:nvSpPr>
        <p:spPr>
          <a:xfrm>
            <a:off x="244250" y="1301800"/>
            <a:ext cx="3717000" cy="235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800" u="none" cap="none" strike="noStrike">
                <a:solidFill>
                  <a:srgbClr val="ED6554"/>
                </a:solidFill>
                <a:latin typeface="Raleway"/>
                <a:ea typeface="Raleway"/>
                <a:cs typeface="Raleway"/>
                <a:sym typeface="Raleway"/>
              </a:rPr>
              <a:t>Global surveys: </a:t>
            </a:r>
            <a:endParaRPr b="1" i="0" sz="1800" u="none" cap="none" strike="noStrike">
              <a:solidFill>
                <a:srgbClr val="ED6554"/>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700"/>
              <a:buFont typeface="Arial"/>
              <a:buNone/>
            </a:pPr>
            <a:r>
              <a:rPr b="1" i="0" lang="en-US" sz="1800" u="none" cap="none" strike="noStrike">
                <a:solidFill>
                  <a:srgbClr val="314247"/>
                </a:solidFill>
                <a:latin typeface="Raleway"/>
                <a:ea typeface="Raleway"/>
                <a:cs typeface="Raleway"/>
                <a:sym typeface="Raleway"/>
              </a:rPr>
              <a:t>3,480 surveys </a:t>
            </a:r>
            <a:r>
              <a:rPr b="0" i="0" lang="en-US" sz="1800" u="none" cap="none" strike="noStrike">
                <a:solidFill>
                  <a:srgbClr val="314247"/>
                </a:solidFill>
                <a:latin typeface="Raleway"/>
                <a:ea typeface="Raleway"/>
                <a:cs typeface="Raleway"/>
                <a:sym typeface="Raleway"/>
              </a:rPr>
              <a:t>across </a:t>
            </a:r>
            <a:r>
              <a:rPr b="1" i="0" lang="en-US" sz="1800" u="none" cap="none" strike="noStrike">
                <a:solidFill>
                  <a:srgbClr val="314247"/>
                </a:solidFill>
                <a:latin typeface="Raleway"/>
                <a:ea typeface="Raleway"/>
                <a:cs typeface="Raleway"/>
                <a:sym typeface="Raleway"/>
              </a:rPr>
              <a:t>four countries</a:t>
            </a:r>
            <a:r>
              <a:rPr b="0" i="0" lang="en-US" sz="1800" u="none" cap="none" strike="noStrike">
                <a:solidFill>
                  <a:srgbClr val="314247"/>
                </a:solidFill>
                <a:latin typeface="Raleway"/>
                <a:ea typeface="Raleway"/>
                <a:cs typeface="Raleway"/>
                <a:sym typeface="Raleway"/>
              </a:rPr>
              <a:t> and </a:t>
            </a:r>
            <a:r>
              <a:rPr b="1" i="0" lang="en-US" sz="1800" u="none" cap="none" strike="noStrike">
                <a:solidFill>
                  <a:srgbClr val="314247"/>
                </a:solidFill>
                <a:latin typeface="Raleway"/>
                <a:ea typeface="Raleway"/>
                <a:cs typeface="Raleway"/>
                <a:sym typeface="Raleway"/>
              </a:rPr>
              <a:t>eight research locations</a:t>
            </a:r>
            <a:r>
              <a:rPr b="0" i="0" lang="en-US" sz="1800" u="none" cap="none" strike="noStrike">
                <a:solidFill>
                  <a:srgbClr val="314247"/>
                </a:solidFill>
                <a:latin typeface="Raleway"/>
                <a:ea typeface="Raleway"/>
                <a:cs typeface="Raleway"/>
                <a:sym typeface="Raleway"/>
              </a:rPr>
              <a:t> with displaced people and urban hosts</a:t>
            </a:r>
            <a:endParaRPr b="0" i="0" sz="1800" u="none" cap="none" strike="noStrike">
              <a:solidFill>
                <a:srgbClr val="3142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700"/>
              <a:buFont typeface="Arial"/>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Clr>
                <a:srgbClr val="000000"/>
              </a:buClr>
              <a:buSzPts val="1600"/>
              <a:buFont typeface="Arial"/>
              <a:buNone/>
            </a:pPr>
            <a:r>
              <a:rPr b="1" lang="en-US" sz="1800">
                <a:solidFill>
                  <a:srgbClr val="ED6554"/>
                </a:solidFill>
                <a:latin typeface="Raleway"/>
                <a:ea typeface="Raleway"/>
                <a:cs typeface="Raleway"/>
                <a:sym typeface="Raleway"/>
              </a:rPr>
              <a:t>Afghanistan surveys:</a:t>
            </a:r>
            <a:endParaRPr b="1" sz="1800">
              <a:solidFill>
                <a:srgbClr val="ED6554"/>
              </a:solidFill>
              <a:latin typeface="Raleway"/>
              <a:ea typeface="Raleway"/>
              <a:cs typeface="Raleway"/>
              <a:sym typeface="Raleway"/>
            </a:endParaRPr>
          </a:p>
          <a:p>
            <a:pPr indent="-342900" lvl="0" marL="457200" rtl="0" algn="l">
              <a:spcBef>
                <a:spcPts val="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360</a:t>
            </a:r>
            <a:r>
              <a:rPr lang="en-US" sz="1800">
                <a:solidFill>
                  <a:srgbClr val="314247"/>
                </a:solidFill>
                <a:latin typeface="Raleway"/>
                <a:ea typeface="Raleway"/>
                <a:cs typeface="Raleway"/>
                <a:sym typeface="Raleway"/>
              </a:rPr>
              <a:t> displaced surveys in Barikab </a:t>
            </a:r>
            <a:br>
              <a:rPr lang="en-US" sz="1800">
                <a:solidFill>
                  <a:srgbClr val="314247"/>
                </a:solidFill>
                <a:latin typeface="Raleway"/>
                <a:ea typeface="Raleway"/>
                <a:cs typeface="Raleway"/>
                <a:sym typeface="Raleway"/>
              </a:rPr>
            </a:br>
            <a:endParaRPr sz="1800">
              <a:solidFill>
                <a:srgbClr val="314247"/>
              </a:solidFill>
              <a:latin typeface="Raleway"/>
              <a:ea typeface="Raleway"/>
              <a:cs typeface="Raleway"/>
              <a:sym typeface="Raleway"/>
            </a:endParaRPr>
          </a:p>
          <a:p>
            <a:pPr indent="-342900" lvl="0" marL="457200" rtl="0" algn="l">
              <a:spcBef>
                <a:spcPts val="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360</a:t>
            </a:r>
            <a:r>
              <a:rPr lang="en-US" sz="1800">
                <a:solidFill>
                  <a:srgbClr val="314247"/>
                </a:solidFill>
                <a:latin typeface="Raleway"/>
                <a:ea typeface="Raleway"/>
                <a:cs typeface="Raleway"/>
                <a:sym typeface="Raleway"/>
              </a:rPr>
              <a:t> displaced surveys &amp; </a:t>
            </a:r>
            <a:r>
              <a:rPr b="1" lang="en-US" sz="1800">
                <a:solidFill>
                  <a:srgbClr val="314247"/>
                </a:solidFill>
                <a:latin typeface="Raleway"/>
                <a:ea typeface="Raleway"/>
                <a:cs typeface="Raleway"/>
                <a:sym typeface="Raleway"/>
              </a:rPr>
              <a:t>150</a:t>
            </a:r>
            <a:r>
              <a:rPr lang="en-US" sz="1800">
                <a:solidFill>
                  <a:srgbClr val="314247"/>
                </a:solidFill>
                <a:latin typeface="Raleway"/>
                <a:ea typeface="Raleway"/>
                <a:cs typeface="Raleway"/>
                <a:sym typeface="Raleway"/>
              </a:rPr>
              <a:t> host surveys in Majbor Abad, Jalalabad </a:t>
            </a:r>
            <a:br>
              <a:rPr lang="en-US" sz="1800">
                <a:solidFill>
                  <a:srgbClr val="314247"/>
                </a:solidFill>
                <a:latin typeface="Raleway"/>
                <a:ea typeface="Raleway"/>
                <a:cs typeface="Raleway"/>
                <a:sym typeface="Raleway"/>
              </a:rPr>
            </a:br>
            <a:endParaRPr sz="1800">
              <a:solidFill>
                <a:srgbClr val="314247"/>
              </a:solidFill>
              <a:latin typeface="Raleway"/>
              <a:ea typeface="Raleway"/>
              <a:cs typeface="Raleway"/>
              <a:sym typeface="Raleway"/>
            </a:endParaRPr>
          </a:p>
          <a:p>
            <a:pPr indent="0" lvl="0" marL="0" rtl="0" algn="l">
              <a:spcBef>
                <a:spcPts val="0"/>
              </a:spcBef>
              <a:spcAft>
                <a:spcPts val="0"/>
              </a:spcAft>
              <a:buClr>
                <a:srgbClr val="000000"/>
              </a:buClr>
              <a:buSzPts val="1600"/>
              <a:buFont typeface="Arial"/>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Clr>
                <a:srgbClr val="000000"/>
              </a:buClr>
              <a:buSzPts val="1600"/>
              <a:buFont typeface="Arial"/>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Clr>
                <a:srgbClr val="000000"/>
              </a:buClr>
              <a:buSzPts val="1600"/>
              <a:buFont typeface="Arial"/>
              <a:buNone/>
            </a:pPr>
            <a:r>
              <a:t/>
            </a:r>
            <a:endParaRPr sz="18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314247"/>
              </a:solidFill>
              <a:latin typeface="Raleway"/>
              <a:ea typeface="Raleway"/>
              <a:cs typeface="Raleway"/>
              <a:sym typeface="Raleway"/>
            </a:endParaRPr>
          </a:p>
        </p:txBody>
      </p:sp>
      <p:sp>
        <p:nvSpPr>
          <p:cNvPr id="281" name="Google Shape;281;p24"/>
          <p:cNvSpPr txBox="1"/>
          <p:nvPr/>
        </p:nvSpPr>
        <p:spPr>
          <a:xfrm>
            <a:off x="7346500" y="1384800"/>
            <a:ext cx="4716900" cy="27552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US" sz="1800">
                <a:solidFill>
                  <a:srgbClr val="314247"/>
                </a:solidFill>
                <a:latin typeface="Raleway"/>
                <a:ea typeface="Raleway"/>
                <a:cs typeface="Raleway"/>
                <a:sym typeface="Raleway"/>
              </a:rPr>
              <a:t>We </a:t>
            </a:r>
            <a:r>
              <a:rPr lang="en-US" sz="1800">
                <a:solidFill>
                  <a:srgbClr val="314247"/>
                </a:solidFill>
                <a:latin typeface="Raleway"/>
                <a:ea typeface="Raleway"/>
                <a:cs typeface="Raleway"/>
                <a:sym typeface="Raleway"/>
              </a:rPr>
              <a:t>conducted </a:t>
            </a:r>
            <a:r>
              <a:rPr b="1" lang="en-US" sz="1800">
                <a:solidFill>
                  <a:srgbClr val="314247"/>
                </a:solidFill>
                <a:latin typeface="Raleway"/>
                <a:ea typeface="Raleway"/>
                <a:cs typeface="Raleway"/>
                <a:sym typeface="Raleway"/>
              </a:rPr>
              <a:t>two rounds of data collection</a:t>
            </a:r>
            <a:r>
              <a:rPr lang="en-US" sz="1800">
                <a:solidFill>
                  <a:srgbClr val="314247"/>
                </a:solidFill>
                <a:latin typeface="Raleway"/>
                <a:ea typeface="Raleway"/>
                <a:cs typeface="Raleway"/>
                <a:sym typeface="Raleway"/>
              </a:rPr>
              <a:t>, in Barikab, Kabul and Majboor Abad, Jalalabad. </a:t>
            </a:r>
            <a:endParaRPr sz="1800">
              <a:solidFill>
                <a:srgbClr val="314247"/>
              </a:solidFill>
              <a:latin typeface="Raleway"/>
              <a:ea typeface="Raleway"/>
              <a:cs typeface="Raleway"/>
              <a:sym typeface="Raleway"/>
            </a:endParaRPr>
          </a:p>
          <a:p>
            <a:pPr indent="-342900" lvl="0" marL="457200" rtl="0" algn="l">
              <a:spcBef>
                <a:spcPts val="600"/>
              </a:spcBef>
              <a:spcAft>
                <a:spcPts val="0"/>
              </a:spcAft>
              <a:buSzPts val="1800"/>
              <a:buFont typeface="Avenir"/>
              <a:buChar char="●"/>
            </a:pPr>
            <a:r>
              <a:rPr lang="en-US" sz="1800">
                <a:solidFill>
                  <a:srgbClr val="314247"/>
                </a:solidFill>
                <a:latin typeface="Raleway"/>
                <a:ea typeface="Raleway"/>
                <a:cs typeface="Raleway"/>
                <a:sym typeface="Raleway"/>
              </a:rPr>
              <a:t>The first round in </a:t>
            </a:r>
            <a:r>
              <a:rPr b="1" lang="en-US" sz="1800">
                <a:solidFill>
                  <a:srgbClr val="314247"/>
                </a:solidFill>
                <a:latin typeface="Raleway"/>
                <a:ea typeface="Raleway"/>
                <a:cs typeface="Raleway"/>
                <a:sym typeface="Raleway"/>
              </a:rPr>
              <a:t>Feb/March 2021</a:t>
            </a:r>
            <a:r>
              <a:rPr lang="en-US" sz="1800">
                <a:solidFill>
                  <a:srgbClr val="314247"/>
                </a:solidFill>
                <a:latin typeface="Raleway"/>
                <a:ea typeface="Raleway"/>
                <a:cs typeface="Raleway"/>
                <a:sym typeface="Raleway"/>
              </a:rPr>
              <a:t>,</a:t>
            </a:r>
            <a:endParaRPr sz="1800">
              <a:solidFill>
                <a:srgbClr val="314247"/>
              </a:solidFill>
              <a:latin typeface="Raleway"/>
              <a:ea typeface="Raleway"/>
              <a:cs typeface="Raleway"/>
              <a:sym typeface="Raleway"/>
            </a:endParaRPr>
          </a:p>
          <a:p>
            <a:pPr indent="-342900" lvl="0" marL="457200" rtl="0" algn="l">
              <a:spcBef>
                <a:spcPts val="0"/>
              </a:spcBef>
              <a:spcAft>
                <a:spcPts val="0"/>
              </a:spcAft>
              <a:buSzPts val="1800"/>
              <a:buFont typeface="Avenir"/>
              <a:buChar char="●"/>
            </a:pPr>
            <a:r>
              <a:rPr lang="en-US" sz="1800">
                <a:solidFill>
                  <a:srgbClr val="314247"/>
                </a:solidFill>
                <a:latin typeface="Raleway"/>
                <a:ea typeface="Raleway"/>
                <a:cs typeface="Raleway"/>
                <a:sym typeface="Raleway"/>
              </a:rPr>
              <a:t>The second round in </a:t>
            </a:r>
            <a:r>
              <a:rPr b="1" lang="en-US" sz="1800">
                <a:solidFill>
                  <a:srgbClr val="314247"/>
                </a:solidFill>
                <a:latin typeface="Raleway"/>
                <a:ea typeface="Raleway"/>
                <a:cs typeface="Raleway"/>
                <a:sym typeface="Raleway"/>
              </a:rPr>
              <a:t>August 2022,</a:t>
            </a:r>
            <a:r>
              <a:rPr lang="en-US" sz="1800">
                <a:solidFill>
                  <a:srgbClr val="314247"/>
                </a:solidFill>
                <a:latin typeface="Raleway"/>
                <a:ea typeface="Raleway"/>
                <a:cs typeface="Raleway"/>
                <a:sym typeface="Raleway"/>
              </a:rPr>
              <a:t> </a:t>
            </a:r>
            <a:r>
              <a:rPr lang="en-US" sz="1800">
                <a:solidFill>
                  <a:srgbClr val="314247"/>
                </a:solidFill>
                <a:latin typeface="Raleway"/>
                <a:ea typeface="Raleway"/>
                <a:cs typeface="Raleway"/>
                <a:sym typeface="Raleway"/>
              </a:rPr>
              <a:t> targeting the same respondents to compare their livelihoods and wellbeing situation, before and after the regime change.</a:t>
            </a:r>
            <a:endParaRPr sz="1800">
              <a:latin typeface="Avenir"/>
              <a:ea typeface="Avenir"/>
              <a:cs typeface="Avenir"/>
              <a:sym typeface="Avenir"/>
            </a:endParaRPr>
          </a:p>
        </p:txBody>
      </p:sp>
      <p:graphicFrame>
        <p:nvGraphicFramePr>
          <p:cNvPr id="282" name="Google Shape;282;p24"/>
          <p:cNvGraphicFramePr/>
          <p:nvPr/>
        </p:nvGraphicFramePr>
        <p:xfrm>
          <a:off x="364325" y="5322963"/>
          <a:ext cx="3000000" cy="3000000"/>
        </p:xfrm>
        <a:graphic>
          <a:graphicData uri="http://schemas.openxmlformats.org/drawingml/2006/table">
            <a:tbl>
              <a:tblPr>
                <a:noFill/>
                <a:tableStyleId>{F7673FE5-A182-432F-911A-4EF2CA07B857}</a:tableStyleId>
              </a:tblPr>
              <a:tblGrid>
                <a:gridCol w="1154825"/>
                <a:gridCol w="1824500"/>
                <a:gridCol w="2245100"/>
                <a:gridCol w="1884500"/>
              </a:tblGrid>
              <a:tr h="565025">
                <a:tc>
                  <a:txBody>
                    <a:bodyPr/>
                    <a:lstStyle/>
                    <a:p>
                      <a:pPr indent="0" lvl="0" marL="0" rtl="0" algn="l">
                        <a:lnSpc>
                          <a:spcPct val="115000"/>
                        </a:lnSpc>
                        <a:spcBef>
                          <a:spcPts val="0"/>
                        </a:spcBef>
                        <a:spcAft>
                          <a:spcPts val="0"/>
                        </a:spcAft>
                        <a:buNone/>
                      </a:pPr>
                      <a:r>
                        <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779EAF"/>
                    </a:solidFill>
                  </a:tcPr>
                </a:tc>
                <a:tc>
                  <a:txBody>
                    <a:bodyPr/>
                    <a:lstStyle/>
                    <a:p>
                      <a:pPr indent="0" lvl="0" marL="0" rtl="0" algn="ctr">
                        <a:lnSpc>
                          <a:spcPct val="115000"/>
                        </a:lnSpc>
                        <a:spcBef>
                          <a:spcPts val="0"/>
                        </a:spcBef>
                        <a:spcAft>
                          <a:spcPts val="0"/>
                        </a:spcAft>
                        <a:buNone/>
                      </a:pPr>
                      <a:r>
                        <a:rPr lang="en-US" sz="1800">
                          <a:solidFill>
                            <a:srgbClr val="FFFFFF"/>
                          </a:solidFill>
                          <a:latin typeface="Avenir"/>
                          <a:ea typeface="Avenir"/>
                          <a:cs typeface="Avenir"/>
                          <a:sym typeface="Avenir"/>
                        </a:rPr>
                        <a:t>Barikab settlement</a:t>
                      </a:r>
                      <a:endParaRPr sz="1800"/>
                    </a:p>
                  </a:txBody>
                  <a:tcPr marT="25400" marB="25400" marR="25400" marL="25400"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779EAF"/>
                    </a:solidFill>
                  </a:tcPr>
                </a:tc>
                <a:tc gridSpan="2">
                  <a:txBody>
                    <a:bodyPr/>
                    <a:lstStyle/>
                    <a:p>
                      <a:pPr indent="0" lvl="0" marL="0" rtl="0" algn="ctr">
                        <a:lnSpc>
                          <a:spcPct val="115000"/>
                        </a:lnSpc>
                        <a:spcBef>
                          <a:spcPts val="0"/>
                        </a:spcBef>
                        <a:spcAft>
                          <a:spcPts val="0"/>
                        </a:spcAft>
                        <a:buNone/>
                      </a:pPr>
                      <a:r>
                        <a:rPr lang="en-US" sz="1800">
                          <a:solidFill>
                            <a:srgbClr val="FFFFFF"/>
                          </a:solidFill>
                          <a:latin typeface="Avenir"/>
                          <a:ea typeface="Avenir"/>
                          <a:cs typeface="Avenir"/>
                          <a:sym typeface="Avenir"/>
                        </a:rPr>
                        <a:t>Majboor Abad</a:t>
                      </a:r>
                      <a:endParaRPr sz="1800"/>
                    </a:p>
                  </a:txBody>
                  <a:tcPr marT="25400" marB="25400" marR="25400" marL="25400" anchor="ctr">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779EAF"/>
                    </a:solidFill>
                  </a:tcPr>
                </a:tc>
                <a:tc hMerge="1"/>
              </a:tr>
              <a:tr h="412050">
                <a:tc>
                  <a:txBody>
                    <a:bodyPr/>
                    <a:lstStyle/>
                    <a:p>
                      <a:pPr indent="0" lvl="0" marL="0" rtl="0" algn="l">
                        <a:lnSpc>
                          <a:spcPct val="115000"/>
                        </a:lnSpc>
                        <a:spcBef>
                          <a:spcPts val="0"/>
                        </a:spcBef>
                        <a:spcAft>
                          <a:spcPts val="0"/>
                        </a:spcAft>
                        <a:buNone/>
                      </a:pPr>
                      <a:r>
                        <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779EAF"/>
                    </a:solidFill>
                  </a:tcPr>
                </a:tc>
                <a:tc>
                  <a:txBody>
                    <a:bodyPr/>
                    <a:lstStyle/>
                    <a:p>
                      <a:pPr indent="0" lvl="0" marL="0" rtl="0" algn="ctr">
                        <a:lnSpc>
                          <a:spcPct val="115000"/>
                        </a:lnSpc>
                        <a:spcBef>
                          <a:spcPts val="0"/>
                        </a:spcBef>
                        <a:spcAft>
                          <a:spcPts val="0"/>
                        </a:spcAft>
                        <a:buNone/>
                      </a:pPr>
                      <a:r>
                        <a:rPr lang="en-US" sz="1800">
                          <a:latin typeface="Avenir"/>
                          <a:ea typeface="Avenir"/>
                          <a:cs typeface="Avenir"/>
                          <a:sym typeface="Avenir"/>
                        </a:rPr>
                        <a:t>Displaced</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A0BAC5"/>
                    </a:solidFill>
                  </a:tcPr>
                </a:tc>
                <a:tc>
                  <a:txBody>
                    <a:bodyPr/>
                    <a:lstStyle/>
                    <a:p>
                      <a:pPr indent="0" lvl="0" marL="0" rtl="0" algn="ctr">
                        <a:lnSpc>
                          <a:spcPct val="115000"/>
                        </a:lnSpc>
                        <a:spcBef>
                          <a:spcPts val="0"/>
                        </a:spcBef>
                        <a:spcAft>
                          <a:spcPts val="0"/>
                        </a:spcAft>
                        <a:buNone/>
                      </a:pPr>
                      <a:r>
                        <a:rPr lang="en-US" sz="1800">
                          <a:latin typeface="Avenir"/>
                          <a:ea typeface="Avenir"/>
                          <a:cs typeface="Avenir"/>
                          <a:sym typeface="Avenir"/>
                        </a:rPr>
                        <a:t>Displaced</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A0BAC5"/>
                    </a:solidFill>
                  </a:tcPr>
                </a:tc>
                <a:tc>
                  <a:txBody>
                    <a:bodyPr/>
                    <a:lstStyle/>
                    <a:p>
                      <a:pPr indent="0" lvl="0" marL="0" rtl="0" algn="ctr">
                        <a:lnSpc>
                          <a:spcPct val="115000"/>
                        </a:lnSpc>
                        <a:spcBef>
                          <a:spcPts val="0"/>
                        </a:spcBef>
                        <a:spcAft>
                          <a:spcPts val="0"/>
                        </a:spcAft>
                        <a:buNone/>
                      </a:pPr>
                      <a:r>
                        <a:rPr lang="en-US" sz="1800">
                          <a:latin typeface="Avenir"/>
                          <a:ea typeface="Avenir"/>
                          <a:cs typeface="Avenir"/>
                          <a:sym typeface="Avenir"/>
                        </a:rPr>
                        <a:t>Hosts</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A0BAC5"/>
                    </a:solidFill>
                  </a:tcPr>
                </a:tc>
              </a:tr>
              <a:tr h="412050">
                <a:tc>
                  <a:txBody>
                    <a:bodyPr/>
                    <a:lstStyle/>
                    <a:p>
                      <a:pPr indent="0" lvl="0" marL="0" rtl="0" algn="l">
                        <a:lnSpc>
                          <a:spcPct val="115000"/>
                        </a:lnSpc>
                        <a:spcBef>
                          <a:spcPts val="0"/>
                        </a:spcBef>
                        <a:spcAft>
                          <a:spcPts val="0"/>
                        </a:spcAft>
                        <a:buNone/>
                      </a:pPr>
                      <a:r>
                        <a:rPr lang="en-US" sz="1800">
                          <a:solidFill>
                            <a:srgbClr val="FFFFFF"/>
                          </a:solidFill>
                          <a:latin typeface="Avenir"/>
                          <a:ea typeface="Avenir"/>
                          <a:cs typeface="Avenir"/>
                          <a:sym typeface="Avenir"/>
                        </a:rPr>
                        <a:t>Round 1</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779EAF"/>
                    </a:solidFill>
                  </a:tcPr>
                </a:tc>
                <a:tc>
                  <a:txBody>
                    <a:bodyPr/>
                    <a:lstStyle/>
                    <a:p>
                      <a:pPr indent="0" lvl="0" marL="0" rtl="0" algn="ctr">
                        <a:lnSpc>
                          <a:spcPct val="115000"/>
                        </a:lnSpc>
                        <a:spcBef>
                          <a:spcPts val="0"/>
                        </a:spcBef>
                        <a:spcAft>
                          <a:spcPts val="0"/>
                        </a:spcAft>
                        <a:buNone/>
                      </a:pPr>
                      <a:r>
                        <a:rPr lang="en-US" sz="1800">
                          <a:latin typeface="Avenir"/>
                          <a:ea typeface="Avenir"/>
                          <a:cs typeface="Avenir"/>
                          <a:sym typeface="Avenir"/>
                        </a:rPr>
                        <a:t>362</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Avenir"/>
                          <a:ea typeface="Avenir"/>
                          <a:cs typeface="Avenir"/>
                          <a:sym typeface="Avenir"/>
                        </a:rPr>
                        <a:t>371</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Avenir"/>
                          <a:ea typeface="Avenir"/>
                          <a:cs typeface="Avenir"/>
                          <a:sym typeface="Avenir"/>
                        </a:rPr>
                        <a:t>156</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412050">
                <a:tc>
                  <a:txBody>
                    <a:bodyPr/>
                    <a:lstStyle/>
                    <a:p>
                      <a:pPr indent="0" lvl="0" marL="0" rtl="0" algn="l">
                        <a:lnSpc>
                          <a:spcPct val="115000"/>
                        </a:lnSpc>
                        <a:spcBef>
                          <a:spcPts val="0"/>
                        </a:spcBef>
                        <a:spcAft>
                          <a:spcPts val="0"/>
                        </a:spcAft>
                        <a:buNone/>
                      </a:pPr>
                      <a:r>
                        <a:rPr lang="en-US" sz="1800">
                          <a:solidFill>
                            <a:srgbClr val="FFFFFF"/>
                          </a:solidFill>
                          <a:latin typeface="Avenir"/>
                          <a:ea typeface="Avenir"/>
                          <a:cs typeface="Avenir"/>
                          <a:sym typeface="Avenir"/>
                        </a:rPr>
                        <a:t>Round 2</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779EAF"/>
                    </a:solidFill>
                  </a:tcPr>
                </a:tc>
                <a:tc>
                  <a:txBody>
                    <a:bodyPr/>
                    <a:lstStyle/>
                    <a:p>
                      <a:pPr indent="0" lvl="0" marL="0" rtl="0" algn="ctr">
                        <a:lnSpc>
                          <a:spcPct val="115000"/>
                        </a:lnSpc>
                        <a:spcBef>
                          <a:spcPts val="0"/>
                        </a:spcBef>
                        <a:spcAft>
                          <a:spcPts val="0"/>
                        </a:spcAft>
                        <a:buNone/>
                      </a:pPr>
                      <a:r>
                        <a:rPr lang="en-US" sz="1800">
                          <a:latin typeface="Avenir"/>
                          <a:ea typeface="Avenir"/>
                          <a:cs typeface="Avenir"/>
                          <a:sym typeface="Avenir"/>
                        </a:rPr>
                        <a:t>225</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Avenir"/>
                          <a:ea typeface="Avenir"/>
                          <a:cs typeface="Avenir"/>
                          <a:sym typeface="Avenir"/>
                        </a:rPr>
                        <a:t>209</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Avenir"/>
                          <a:ea typeface="Avenir"/>
                          <a:cs typeface="Avenir"/>
                          <a:sym typeface="Avenir"/>
                        </a:rPr>
                        <a:t>90</a:t>
                      </a:r>
                      <a:endParaRPr sz="1800"/>
                    </a:p>
                  </a:txBody>
                  <a:tcPr marT="25400" marB="25400" marR="25400" marL="25400"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bl>
          </a:graphicData>
        </a:graphic>
      </p:graphicFrame>
      <p:pic>
        <p:nvPicPr>
          <p:cNvPr id="283" name="Google Shape;283;p24"/>
          <p:cNvPicPr preferRelativeResize="0"/>
          <p:nvPr/>
        </p:nvPicPr>
        <p:blipFill rotWithShape="1">
          <a:blip r:embed="rId5">
            <a:alphaModFix/>
          </a:blip>
          <a:srcRect b="24931" l="0" r="0" t="9649"/>
          <a:stretch/>
        </p:blipFill>
        <p:spPr>
          <a:xfrm>
            <a:off x="4390024" y="1447171"/>
            <a:ext cx="2649075" cy="2599550"/>
          </a:xfrm>
          <a:prstGeom prst="rect">
            <a:avLst/>
          </a:prstGeom>
          <a:noFill/>
          <a:ln>
            <a:noFill/>
          </a:ln>
        </p:spPr>
      </p:pic>
      <p:pic>
        <p:nvPicPr>
          <p:cNvPr id="284" name="Google Shape;284;p24"/>
          <p:cNvPicPr preferRelativeResize="0"/>
          <p:nvPr/>
        </p:nvPicPr>
        <p:blipFill>
          <a:blip r:embed="rId6">
            <a:alphaModFix/>
          </a:blip>
          <a:stretch>
            <a:fillRect/>
          </a:stretch>
        </p:blipFill>
        <p:spPr>
          <a:xfrm>
            <a:off x="7473250" y="4873175"/>
            <a:ext cx="4464575" cy="3239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5"/>
          <p:cNvSpPr txBox="1"/>
          <p:nvPr>
            <p:ph idx="1" type="subTitle"/>
          </p:nvPr>
        </p:nvSpPr>
        <p:spPr>
          <a:xfrm>
            <a:off x="2311050" y="3079650"/>
            <a:ext cx="7569900" cy="69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b="1" lang="en-US" sz="4000">
                <a:solidFill>
                  <a:schemeClr val="lt1"/>
                </a:solidFill>
                <a:latin typeface="Raleway"/>
                <a:ea typeface="Raleway"/>
                <a:cs typeface="Raleway"/>
                <a:sym typeface="Raleway"/>
              </a:rPr>
              <a:t>Livelihoods</a:t>
            </a:r>
            <a:endParaRPr>
              <a:latin typeface="Raleway"/>
              <a:ea typeface="Raleway"/>
              <a:cs typeface="Raleway"/>
              <a:sym typeface="Raleway"/>
            </a:endParaRPr>
          </a:p>
        </p:txBody>
      </p:sp>
      <p:pic>
        <p:nvPicPr>
          <p:cNvPr id="291" name="Google Shape;291;p25"/>
          <p:cNvPicPr preferRelativeResize="0"/>
          <p:nvPr/>
        </p:nvPicPr>
        <p:blipFill>
          <a:blip r:embed="rId3">
            <a:alphaModFix/>
          </a:blip>
          <a:stretch>
            <a:fillRect/>
          </a:stretch>
        </p:blipFill>
        <p:spPr>
          <a:xfrm>
            <a:off x="9870425" y="127600"/>
            <a:ext cx="2071450" cy="2071450"/>
          </a:xfrm>
          <a:prstGeom prst="rect">
            <a:avLst/>
          </a:prstGeom>
          <a:noFill/>
          <a:ln>
            <a:noFill/>
          </a:ln>
        </p:spPr>
      </p:pic>
      <p:pic>
        <p:nvPicPr>
          <p:cNvPr id="292" name="Google Shape;292;p25"/>
          <p:cNvPicPr preferRelativeResize="0"/>
          <p:nvPr/>
        </p:nvPicPr>
        <p:blipFill>
          <a:blip r:embed="rId4">
            <a:alphaModFix/>
          </a:blip>
          <a:stretch>
            <a:fillRect/>
          </a:stretch>
        </p:blipFill>
        <p:spPr>
          <a:xfrm>
            <a:off x="0" y="1748550"/>
            <a:ext cx="6694451" cy="3765626"/>
          </a:xfrm>
          <a:prstGeom prst="rect">
            <a:avLst/>
          </a:prstGeom>
          <a:noFill/>
          <a:ln>
            <a:noFill/>
          </a:ln>
        </p:spPr>
      </p:pic>
      <p:sp>
        <p:nvSpPr>
          <p:cNvPr id="293" name="Google Shape;293;p25"/>
          <p:cNvSpPr txBox="1"/>
          <p:nvPr/>
        </p:nvSpPr>
        <p:spPr>
          <a:xfrm>
            <a:off x="7605375" y="3176150"/>
            <a:ext cx="40257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lt1"/>
              </a:buClr>
              <a:buSzPts val="4000"/>
              <a:buFont typeface="Arial"/>
              <a:buNone/>
            </a:pPr>
            <a:r>
              <a:rPr b="1" lang="en-US" sz="4000">
                <a:solidFill>
                  <a:srgbClr val="548194"/>
                </a:solidFill>
                <a:latin typeface="Raleway"/>
                <a:ea typeface="Raleway"/>
                <a:cs typeface="Raleway"/>
                <a:sym typeface="Raleway"/>
              </a:rPr>
              <a:t>Livelihoods</a:t>
            </a:r>
            <a:r>
              <a:rPr b="1" lang="en-US" sz="4000">
                <a:solidFill>
                  <a:srgbClr val="548194"/>
                </a:solidFill>
                <a:latin typeface="Raleway"/>
                <a:ea typeface="Raleway"/>
                <a:cs typeface="Raleway"/>
                <a:sym typeface="Raleway"/>
              </a:rPr>
              <a:t> </a:t>
            </a:r>
            <a:endParaRPr b="1" sz="4000">
              <a:solidFill>
                <a:srgbClr val="548194"/>
              </a:solidFill>
              <a:latin typeface="Raleway"/>
              <a:ea typeface="Raleway"/>
              <a:cs typeface="Raleway"/>
              <a:sym typeface="Raleway"/>
            </a:endParaRPr>
          </a:p>
        </p:txBody>
      </p:sp>
      <p:grpSp>
        <p:nvGrpSpPr>
          <p:cNvPr id="294" name="Google Shape;294;p25"/>
          <p:cNvGrpSpPr/>
          <p:nvPr/>
        </p:nvGrpSpPr>
        <p:grpSpPr>
          <a:xfrm>
            <a:off x="12" y="-76200"/>
            <a:ext cx="12191988" cy="247125"/>
            <a:chOff x="12" y="0"/>
            <a:chExt cx="12191988" cy="247125"/>
          </a:xfrm>
        </p:grpSpPr>
        <p:pic>
          <p:nvPicPr>
            <p:cNvPr id="295" name="Google Shape;295;p25"/>
            <p:cNvPicPr preferRelativeResize="0"/>
            <p:nvPr/>
          </p:nvPicPr>
          <p:blipFill rotWithShape="1">
            <a:blip r:embed="rId5">
              <a:alphaModFix/>
            </a:blip>
            <a:srcRect b="0" l="0" r="0" t="0"/>
            <a:stretch/>
          </p:blipFill>
          <p:spPr>
            <a:xfrm>
              <a:off x="12" y="4"/>
              <a:ext cx="7905750" cy="219075"/>
            </a:xfrm>
            <a:prstGeom prst="rect">
              <a:avLst/>
            </a:prstGeom>
            <a:noFill/>
            <a:ln>
              <a:noFill/>
            </a:ln>
          </p:spPr>
        </p:pic>
        <p:pic>
          <p:nvPicPr>
            <p:cNvPr id="296" name="Google Shape;296;p25"/>
            <p:cNvPicPr preferRelativeResize="0"/>
            <p:nvPr/>
          </p:nvPicPr>
          <p:blipFill rotWithShape="1">
            <a:blip r:embed="rId5">
              <a:alphaModFix/>
            </a:blip>
            <a:srcRect b="-12803" l="11018" r="34704" t="0"/>
            <a:stretch/>
          </p:blipFill>
          <p:spPr>
            <a:xfrm>
              <a:off x="7901226" y="0"/>
              <a:ext cx="4290774" cy="247125"/>
            </a:xfrm>
            <a:prstGeom prst="rect">
              <a:avLst/>
            </a:prstGeom>
            <a:noFill/>
            <a:ln>
              <a:noFill/>
            </a:ln>
          </p:spPr>
        </p:pic>
      </p:grpSp>
      <p:grpSp>
        <p:nvGrpSpPr>
          <p:cNvPr id="297" name="Google Shape;297;p25"/>
          <p:cNvGrpSpPr/>
          <p:nvPr/>
        </p:nvGrpSpPr>
        <p:grpSpPr>
          <a:xfrm>
            <a:off x="12" y="6610875"/>
            <a:ext cx="12191988" cy="247125"/>
            <a:chOff x="12" y="0"/>
            <a:chExt cx="12191988" cy="247125"/>
          </a:xfrm>
        </p:grpSpPr>
        <p:pic>
          <p:nvPicPr>
            <p:cNvPr id="298" name="Google Shape;298;p25"/>
            <p:cNvPicPr preferRelativeResize="0"/>
            <p:nvPr/>
          </p:nvPicPr>
          <p:blipFill rotWithShape="1">
            <a:blip r:embed="rId5">
              <a:alphaModFix/>
            </a:blip>
            <a:srcRect b="0" l="0" r="0" t="0"/>
            <a:stretch/>
          </p:blipFill>
          <p:spPr>
            <a:xfrm>
              <a:off x="12" y="4"/>
              <a:ext cx="7905750" cy="219075"/>
            </a:xfrm>
            <a:prstGeom prst="rect">
              <a:avLst/>
            </a:prstGeom>
            <a:noFill/>
            <a:ln>
              <a:noFill/>
            </a:ln>
          </p:spPr>
        </p:pic>
        <p:pic>
          <p:nvPicPr>
            <p:cNvPr id="299" name="Google Shape;299;p25"/>
            <p:cNvPicPr preferRelativeResize="0"/>
            <p:nvPr/>
          </p:nvPicPr>
          <p:blipFill rotWithShape="1">
            <a:blip r:embed="rId5">
              <a:alphaModFix/>
            </a:blip>
            <a:srcRect b="-12803" l="11018" r="34704" t="0"/>
            <a:stretch/>
          </p:blipFill>
          <p:spPr>
            <a:xfrm>
              <a:off x="7901226" y="0"/>
              <a:ext cx="4290774" cy="24712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26"/>
          <p:cNvGrpSpPr/>
          <p:nvPr/>
        </p:nvGrpSpPr>
        <p:grpSpPr>
          <a:xfrm>
            <a:off x="12" y="-76200"/>
            <a:ext cx="12191988" cy="247125"/>
            <a:chOff x="12" y="0"/>
            <a:chExt cx="12191988" cy="247125"/>
          </a:xfrm>
        </p:grpSpPr>
        <p:pic>
          <p:nvPicPr>
            <p:cNvPr id="306" name="Google Shape;306;p26"/>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307" name="Google Shape;307;p26"/>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pic>
        <p:nvPicPr>
          <p:cNvPr id="308" name="Google Shape;308;p26"/>
          <p:cNvPicPr preferRelativeResize="0"/>
          <p:nvPr/>
        </p:nvPicPr>
        <p:blipFill>
          <a:blip r:embed="rId4">
            <a:alphaModFix/>
          </a:blip>
          <a:stretch>
            <a:fillRect/>
          </a:stretch>
        </p:blipFill>
        <p:spPr>
          <a:xfrm>
            <a:off x="66725" y="1225075"/>
            <a:ext cx="6353057" cy="4614000"/>
          </a:xfrm>
          <a:prstGeom prst="rect">
            <a:avLst/>
          </a:prstGeom>
          <a:noFill/>
          <a:ln>
            <a:noFill/>
          </a:ln>
        </p:spPr>
      </p:pic>
      <p:sp>
        <p:nvSpPr>
          <p:cNvPr id="309" name="Google Shape;309;p26"/>
          <p:cNvSpPr txBox="1"/>
          <p:nvPr/>
        </p:nvSpPr>
        <p:spPr>
          <a:xfrm>
            <a:off x="6419775" y="772100"/>
            <a:ext cx="5620200" cy="2183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SzPts val="1800"/>
              <a:buFont typeface="Avenir"/>
              <a:buChar char="●"/>
            </a:pPr>
            <a:r>
              <a:rPr lang="en-US" sz="1800">
                <a:solidFill>
                  <a:srgbClr val="314247"/>
                </a:solidFill>
                <a:latin typeface="Raleway"/>
                <a:ea typeface="Raleway"/>
                <a:cs typeface="Raleway"/>
                <a:sym typeface="Raleway"/>
              </a:rPr>
              <a:t>Both </a:t>
            </a:r>
            <a:r>
              <a:rPr b="1" lang="en-US" sz="1800">
                <a:solidFill>
                  <a:srgbClr val="314247"/>
                </a:solidFill>
                <a:latin typeface="Raleway"/>
                <a:ea typeface="Raleway"/>
                <a:cs typeface="Raleway"/>
                <a:sym typeface="Raleway"/>
              </a:rPr>
              <a:t>men and women</a:t>
            </a:r>
            <a:r>
              <a:rPr lang="en-US" sz="1800">
                <a:solidFill>
                  <a:srgbClr val="314247"/>
                </a:solidFill>
                <a:latin typeface="Raleway"/>
                <a:ea typeface="Raleway"/>
                <a:cs typeface="Raleway"/>
                <a:sym typeface="Raleway"/>
              </a:rPr>
              <a:t> were </a:t>
            </a:r>
            <a:r>
              <a:rPr b="1" lang="en-US" sz="1800">
                <a:solidFill>
                  <a:srgbClr val="314247"/>
                </a:solidFill>
                <a:latin typeface="Raleway"/>
                <a:ea typeface="Raleway"/>
                <a:cs typeface="Raleway"/>
                <a:sym typeface="Raleway"/>
              </a:rPr>
              <a:t>w</a:t>
            </a:r>
            <a:r>
              <a:rPr b="1" lang="en-US" sz="1800">
                <a:solidFill>
                  <a:srgbClr val="314247"/>
                </a:solidFill>
                <a:latin typeface="Raleway"/>
                <a:ea typeface="Raleway"/>
                <a:cs typeface="Raleway"/>
                <a:sym typeface="Raleway"/>
              </a:rPr>
              <a:t>orking more</a:t>
            </a:r>
            <a:r>
              <a:rPr lang="en-US" sz="1800">
                <a:solidFill>
                  <a:srgbClr val="314247"/>
                </a:solidFill>
                <a:latin typeface="Raleway"/>
                <a:ea typeface="Raleway"/>
                <a:cs typeface="Raleway"/>
                <a:sym typeface="Raleway"/>
              </a:rPr>
              <a:t> in 2022 compared to early 2021.</a:t>
            </a:r>
            <a:endParaRPr sz="1800">
              <a:solidFill>
                <a:srgbClr val="314247"/>
              </a:solidFill>
              <a:latin typeface="Raleway"/>
              <a:ea typeface="Raleway"/>
              <a:cs typeface="Raleway"/>
              <a:sym typeface="Raleway"/>
            </a:endParaRPr>
          </a:p>
          <a:p>
            <a:pPr indent="0" lvl="0" marL="0" marR="0" rtl="0" algn="l">
              <a:lnSpc>
                <a:spcPct val="100000"/>
              </a:lnSpc>
              <a:spcBef>
                <a:spcPts val="600"/>
              </a:spcBef>
              <a:spcAft>
                <a:spcPts val="0"/>
              </a:spcAft>
              <a:buNone/>
            </a:pPr>
            <a:r>
              <a:t/>
            </a:r>
            <a:endParaRPr sz="1800">
              <a:solidFill>
                <a:srgbClr val="314247"/>
              </a:solidFill>
              <a:latin typeface="Raleway"/>
              <a:ea typeface="Raleway"/>
              <a:cs typeface="Raleway"/>
              <a:sym typeface="Raleway"/>
            </a:endParaRPr>
          </a:p>
          <a:p>
            <a:pPr indent="-342900" lvl="0" marL="457200" marR="0" rtl="0" algn="l">
              <a:lnSpc>
                <a:spcPct val="100000"/>
              </a:lnSpc>
              <a:spcBef>
                <a:spcPts val="600"/>
              </a:spcBef>
              <a:spcAft>
                <a:spcPts val="0"/>
              </a:spcAft>
              <a:buSzPts val="1800"/>
              <a:buFont typeface="Avenir"/>
              <a:buChar char="●"/>
            </a:pPr>
            <a:r>
              <a:rPr lang="en-US" sz="1800">
                <a:solidFill>
                  <a:srgbClr val="314247"/>
                </a:solidFill>
                <a:latin typeface="Raleway"/>
                <a:ea typeface="Raleway"/>
                <a:cs typeface="Raleway"/>
                <a:sym typeface="Raleway"/>
              </a:rPr>
              <a:t>The </a:t>
            </a:r>
            <a:r>
              <a:rPr b="1" lang="en-US" sz="1800">
                <a:solidFill>
                  <a:srgbClr val="314247"/>
                </a:solidFill>
                <a:latin typeface="Raleway"/>
                <a:ea typeface="Raleway"/>
                <a:cs typeface="Raleway"/>
                <a:sym typeface="Raleway"/>
              </a:rPr>
              <a:t>overall household monthly income was lower </a:t>
            </a:r>
            <a:r>
              <a:rPr lang="en-US" sz="1800">
                <a:solidFill>
                  <a:srgbClr val="314247"/>
                </a:solidFill>
                <a:latin typeface="Raleway"/>
                <a:ea typeface="Raleway"/>
                <a:cs typeface="Raleway"/>
                <a:sym typeface="Raleway"/>
              </a:rPr>
              <a:t>during the second round.</a:t>
            </a:r>
            <a:endParaRPr sz="1800">
              <a:solidFill>
                <a:srgbClr val="314247"/>
              </a:solidFill>
              <a:latin typeface="Raleway"/>
              <a:ea typeface="Raleway"/>
              <a:cs typeface="Raleway"/>
              <a:sym typeface="Raleway"/>
            </a:endParaRPr>
          </a:p>
          <a:p>
            <a:pPr indent="0" lvl="0" marL="0" marR="0" rtl="0" algn="l">
              <a:lnSpc>
                <a:spcPct val="100000"/>
              </a:lnSpc>
              <a:spcBef>
                <a:spcPts val="600"/>
              </a:spcBef>
              <a:spcAft>
                <a:spcPts val="0"/>
              </a:spcAft>
              <a:buNone/>
            </a:pPr>
            <a:r>
              <a:t/>
            </a:r>
            <a:endParaRPr sz="1800">
              <a:solidFill>
                <a:srgbClr val="314247"/>
              </a:solidFill>
              <a:latin typeface="Raleway"/>
              <a:ea typeface="Raleway"/>
              <a:cs typeface="Raleway"/>
              <a:sym typeface="Raleway"/>
            </a:endParaRPr>
          </a:p>
          <a:p>
            <a:pPr indent="-342900" lvl="0" marL="457200" marR="0" rtl="0" algn="l">
              <a:lnSpc>
                <a:spcPct val="100000"/>
              </a:lnSpc>
              <a:spcBef>
                <a:spcPts val="600"/>
              </a:spcBef>
              <a:spcAft>
                <a:spcPts val="0"/>
              </a:spcAft>
              <a:buSzPts val="1800"/>
              <a:buFont typeface="Avenir"/>
              <a:buChar char="●"/>
            </a:pPr>
            <a:r>
              <a:rPr lang="en-US" sz="1800">
                <a:solidFill>
                  <a:srgbClr val="314247"/>
                </a:solidFill>
                <a:latin typeface="Raleway"/>
                <a:ea typeface="Raleway"/>
                <a:cs typeface="Raleway"/>
                <a:sym typeface="Raleway"/>
              </a:rPr>
              <a:t>Overall </a:t>
            </a:r>
            <a:r>
              <a:rPr b="1" lang="en-US" sz="1800">
                <a:solidFill>
                  <a:srgbClr val="314247"/>
                </a:solidFill>
                <a:latin typeface="Raleway"/>
                <a:ea typeface="Raleway"/>
                <a:cs typeface="Raleway"/>
                <a:sym typeface="Raleway"/>
              </a:rPr>
              <a:t>financial situation of households has worsened </a:t>
            </a:r>
            <a:r>
              <a:rPr lang="en-US" sz="1800">
                <a:solidFill>
                  <a:srgbClr val="314247"/>
                </a:solidFill>
                <a:latin typeface="Raleway"/>
                <a:ea typeface="Raleway"/>
                <a:cs typeface="Raleway"/>
                <a:sym typeface="Raleway"/>
              </a:rPr>
              <a:t>between 2021 and 2022.</a:t>
            </a:r>
            <a:endParaRPr sz="1800">
              <a:latin typeface="Calibri"/>
              <a:ea typeface="Calibri"/>
              <a:cs typeface="Calibri"/>
              <a:sym typeface="Calibri"/>
            </a:endParaRPr>
          </a:p>
        </p:txBody>
      </p:sp>
      <p:sp>
        <p:nvSpPr>
          <p:cNvPr id="310" name="Google Shape;310;p26"/>
          <p:cNvSpPr txBox="1"/>
          <p:nvPr>
            <p:ph type="ctrTitle"/>
          </p:nvPr>
        </p:nvSpPr>
        <p:spPr>
          <a:xfrm>
            <a:off x="297624" y="332150"/>
            <a:ext cx="7671300" cy="7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400">
                <a:solidFill>
                  <a:srgbClr val="314247"/>
                </a:solidFill>
                <a:latin typeface="Raleway"/>
                <a:ea typeface="Raleway"/>
                <a:cs typeface="Raleway"/>
                <a:sym typeface="Raleway"/>
              </a:rPr>
              <a:t>MORE ARE WORKING, SIMPLY TO SURVIVE  </a:t>
            </a:r>
            <a:endParaRPr b="1" sz="5600">
              <a:solidFill>
                <a:srgbClr val="314247"/>
              </a:solidFill>
              <a:latin typeface="Raleway"/>
              <a:ea typeface="Raleway"/>
              <a:cs typeface="Raleway"/>
              <a:sym typeface="Raleway"/>
            </a:endParaRPr>
          </a:p>
        </p:txBody>
      </p:sp>
      <p:sp>
        <p:nvSpPr>
          <p:cNvPr id="311" name="Google Shape;311;p26"/>
          <p:cNvSpPr/>
          <p:nvPr/>
        </p:nvSpPr>
        <p:spPr>
          <a:xfrm>
            <a:off x="535150" y="5775850"/>
            <a:ext cx="5416200" cy="1643100"/>
          </a:xfrm>
          <a:prstGeom prst="roundRect">
            <a:avLst>
              <a:gd fmla="val 16667" name="adj"/>
            </a:avLst>
          </a:prstGeom>
          <a:solidFill>
            <a:srgbClr val="F6A87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i="1" lang="en-US" sz="1600">
                <a:latin typeface="Raleway"/>
                <a:ea typeface="Raleway"/>
                <a:cs typeface="Raleway"/>
                <a:sym typeface="Raleway"/>
              </a:rPr>
              <a:t>‘</a:t>
            </a:r>
            <a:r>
              <a:rPr b="1" i="1" lang="en-US" sz="1600">
                <a:latin typeface="Raleway"/>
                <a:ea typeface="Raleway"/>
                <a:cs typeface="Raleway"/>
                <a:sym typeface="Raleway"/>
              </a:rPr>
              <a:t>If people’s situation does not get better, we will lose all my investment. People do not have money and ask for goods on credit. If you do not give credit, you cannot run a shop here’. </a:t>
            </a:r>
            <a:endParaRPr b="1" i="1" sz="1600">
              <a:latin typeface="Raleway"/>
              <a:ea typeface="Raleway"/>
              <a:cs typeface="Raleway"/>
              <a:sym typeface="Raleway"/>
            </a:endParaRPr>
          </a:p>
          <a:p>
            <a:pPr indent="0" lvl="0" marL="0" rtl="0" algn="l">
              <a:lnSpc>
                <a:spcPct val="115000"/>
              </a:lnSpc>
              <a:spcBef>
                <a:spcPts val="1200"/>
              </a:spcBef>
              <a:spcAft>
                <a:spcPts val="1200"/>
              </a:spcAft>
              <a:buNone/>
            </a:pPr>
            <a:r>
              <a:rPr b="1" i="1" lang="en-US" sz="1600">
                <a:latin typeface="Raleway"/>
                <a:ea typeface="Raleway"/>
                <a:cs typeface="Raleway"/>
                <a:sym typeface="Raleway"/>
              </a:rPr>
              <a:t>(</a:t>
            </a:r>
            <a:r>
              <a:rPr b="1" lang="en-US" sz="1600">
                <a:latin typeface="Raleway"/>
                <a:ea typeface="Raleway"/>
                <a:cs typeface="Raleway"/>
                <a:sym typeface="Raleway"/>
              </a:rPr>
              <a:t>Male IDP/R entrepreneur, 34)</a:t>
            </a:r>
            <a:endParaRPr b="1" sz="1600">
              <a:latin typeface="Raleway"/>
              <a:ea typeface="Raleway"/>
              <a:cs typeface="Raleway"/>
              <a:sym typeface="Raleway"/>
            </a:endParaRPr>
          </a:p>
        </p:txBody>
      </p:sp>
      <p:pic>
        <p:nvPicPr>
          <p:cNvPr id="312" name="Google Shape;312;p26"/>
          <p:cNvPicPr preferRelativeResize="0"/>
          <p:nvPr/>
        </p:nvPicPr>
        <p:blipFill>
          <a:blip r:embed="rId5">
            <a:alphaModFix/>
          </a:blip>
          <a:stretch>
            <a:fillRect/>
          </a:stretch>
        </p:blipFill>
        <p:spPr>
          <a:xfrm>
            <a:off x="5989475" y="3633175"/>
            <a:ext cx="5795826" cy="42151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pSp>
        <p:nvGrpSpPr>
          <p:cNvPr id="318" name="Google Shape;318;p27"/>
          <p:cNvGrpSpPr/>
          <p:nvPr/>
        </p:nvGrpSpPr>
        <p:grpSpPr>
          <a:xfrm>
            <a:off x="12" y="-76200"/>
            <a:ext cx="12191988" cy="247125"/>
            <a:chOff x="12" y="0"/>
            <a:chExt cx="12191988" cy="247125"/>
          </a:xfrm>
        </p:grpSpPr>
        <p:pic>
          <p:nvPicPr>
            <p:cNvPr id="319" name="Google Shape;319;p27"/>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320" name="Google Shape;320;p27"/>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321" name="Google Shape;321;p27"/>
          <p:cNvGrpSpPr/>
          <p:nvPr/>
        </p:nvGrpSpPr>
        <p:grpSpPr>
          <a:xfrm>
            <a:off x="12" y="6705600"/>
            <a:ext cx="12191988" cy="247125"/>
            <a:chOff x="12" y="0"/>
            <a:chExt cx="12191988" cy="247125"/>
          </a:xfrm>
        </p:grpSpPr>
        <p:pic>
          <p:nvPicPr>
            <p:cNvPr id="322" name="Google Shape;322;p27"/>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323" name="Google Shape;323;p27"/>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324" name="Google Shape;324;p27"/>
          <p:cNvSpPr txBox="1"/>
          <p:nvPr/>
        </p:nvSpPr>
        <p:spPr>
          <a:xfrm>
            <a:off x="7574475" y="14881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t/>
            </a:r>
            <a:endParaRPr sz="1100"/>
          </a:p>
        </p:txBody>
      </p:sp>
      <p:pic>
        <p:nvPicPr>
          <p:cNvPr id="325" name="Google Shape;325;p27"/>
          <p:cNvPicPr preferRelativeResize="0"/>
          <p:nvPr/>
        </p:nvPicPr>
        <p:blipFill>
          <a:blip r:embed="rId4">
            <a:alphaModFix/>
          </a:blip>
          <a:stretch>
            <a:fillRect/>
          </a:stretch>
        </p:blipFill>
        <p:spPr>
          <a:xfrm>
            <a:off x="-43287" y="1111275"/>
            <a:ext cx="5192487" cy="3795175"/>
          </a:xfrm>
          <a:prstGeom prst="rect">
            <a:avLst/>
          </a:prstGeom>
          <a:noFill/>
          <a:ln>
            <a:noFill/>
          </a:ln>
        </p:spPr>
      </p:pic>
      <p:pic>
        <p:nvPicPr>
          <p:cNvPr id="326" name="Google Shape;326;p27"/>
          <p:cNvPicPr preferRelativeResize="0"/>
          <p:nvPr/>
        </p:nvPicPr>
        <p:blipFill rotWithShape="1">
          <a:blip r:embed="rId5">
            <a:alphaModFix/>
          </a:blip>
          <a:srcRect b="49" l="0" r="0" t="39"/>
          <a:stretch/>
        </p:blipFill>
        <p:spPr>
          <a:xfrm>
            <a:off x="6452857" y="2730101"/>
            <a:ext cx="5811169" cy="4222625"/>
          </a:xfrm>
          <a:prstGeom prst="rect">
            <a:avLst/>
          </a:prstGeom>
          <a:noFill/>
          <a:ln>
            <a:noFill/>
          </a:ln>
        </p:spPr>
      </p:pic>
      <p:sp>
        <p:nvSpPr>
          <p:cNvPr id="327" name="Google Shape;327;p27"/>
          <p:cNvSpPr txBox="1"/>
          <p:nvPr>
            <p:ph type="ctrTitle"/>
          </p:nvPr>
        </p:nvSpPr>
        <p:spPr>
          <a:xfrm>
            <a:off x="524461" y="379574"/>
            <a:ext cx="10285800" cy="7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400">
                <a:solidFill>
                  <a:srgbClr val="314247"/>
                </a:solidFill>
                <a:latin typeface="Raleway"/>
                <a:ea typeface="Raleway"/>
                <a:cs typeface="Raleway"/>
                <a:sym typeface="Raleway"/>
              </a:rPr>
              <a:t>REDUCED AND UNSTABLE INCOME, MORE DANGEROUS JOBS</a:t>
            </a:r>
            <a:r>
              <a:rPr b="1" lang="en-US" sz="2800">
                <a:solidFill>
                  <a:srgbClr val="314247"/>
                </a:solidFill>
                <a:latin typeface="Raleway"/>
                <a:ea typeface="Raleway"/>
                <a:cs typeface="Raleway"/>
                <a:sym typeface="Raleway"/>
              </a:rPr>
              <a:t> </a:t>
            </a:r>
            <a:endParaRPr b="1">
              <a:solidFill>
                <a:srgbClr val="314247"/>
              </a:solidFill>
              <a:latin typeface="Raleway"/>
              <a:ea typeface="Raleway"/>
              <a:cs typeface="Raleway"/>
              <a:sym typeface="Raleway"/>
            </a:endParaRPr>
          </a:p>
        </p:txBody>
      </p:sp>
      <p:sp>
        <p:nvSpPr>
          <p:cNvPr id="328" name="Google Shape;328;p27"/>
          <p:cNvSpPr txBox="1"/>
          <p:nvPr/>
        </p:nvSpPr>
        <p:spPr>
          <a:xfrm>
            <a:off x="5276200" y="933175"/>
            <a:ext cx="6915900" cy="1996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Fewer people can cover expenses </a:t>
            </a:r>
            <a:r>
              <a:rPr lang="en-US" sz="1800">
                <a:solidFill>
                  <a:srgbClr val="314247"/>
                </a:solidFill>
                <a:latin typeface="Raleway"/>
                <a:ea typeface="Raleway"/>
                <a:cs typeface="Raleway"/>
                <a:sym typeface="Raleway"/>
              </a:rPr>
              <a:t>with income from work: </a:t>
            </a:r>
            <a:r>
              <a:rPr lang="en-US" sz="1800">
                <a:solidFill>
                  <a:srgbClr val="314247"/>
                </a:solidFill>
                <a:latin typeface="Raleway"/>
                <a:ea typeface="Raleway"/>
                <a:cs typeface="Raleway"/>
                <a:sym typeface="Raleway"/>
              </a:rPr>
              <a:t>only 7% of displaced individuals and 12% of hosts state that their income from work is sufficient to cover their household expenses.</a:t>
            </a: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More consider their work is </a:t>
            </a:r>
            <a:r>
              <a:rPr b="1" lang="en-US" sz="1800">
                <a:solidFill>
                  <a:srgbClr val="314247"/>
                </a:solidFill>
                <a:latin typeface="Raleway"/>
                <a:ea typeface="Raleway"/>
                <a:cs typeface="Raleway"/>
                <a:sym typeface="Raleway"/>
              </a:rPr>
              <a:t>not adequately remunerated. </a:t>
            </a:r>
            <a:endParaRPr b="1"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Their income is </a:t>
            </a:r>
            <a:r>
              <a:rPr b="1" lang="en-US" sz="1800">
                <a:solidFill>
                  <a:srgbClr val="314247"/>
                </a:solidFill>
                <a:latin typeface="Raleway"/>
                <a:ea typeface="Raleway"/>
                <a:cs typeface="Raleway"/>
                <a:sym typeface="Raleway"/>
              </a:rPr>
              <a:t>mostly or always unstable</a:t>
            </a:r>
            <a:endParaRPr b="1"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Working conditions are rated </a:t>
            </a:r>
            <a:r>
              <a:rPr b="1" lang="en-US" sz="1800">
                <a:solidFill>
                  <a:srgbClr val="314247"/>
                </a:solidFill>
                <a:latin typeface="Raleway"/>
                <a:ea typeface="Raleway"/>
                <a:cs typeface="Raleway"/>
                <a:sym typeface="Raleway"/>
              </a:rPr>
              <a:t>more unsafe. </a:t>
            </a:r>
            <a:endParaRPr b="1" sz="1800">
              <a:solidFill>
                <a:srgbClr val="314247"/>
              </a:solidFill>
              <a:latin typeface="Raleway"/>
              <a:ea typeface="Raleway"/>
              <a:cs typeface="Raleway"/>
              <a:sym typeface="Raleway"/>
            </a:endParaRPr>
          </a:p>
          <a:p>
            <a:pPr indent="0" lvl="0" marL="457200" marR="0" rtl="0" algn="l">
              <a:lnSpc>
                <a:spcPct val="100000"/>
              </a:lnSpc>
              <a:spcBef>
                <a:spcPts val="600"/>
              </a:spcBef>
              <a:spcAft>
                <a:spcPts val="0"/>
              </a:spcAft>
              <a:buNone/>
            </a:pPr>
            <a:r>
              <a:t/>
            </a:r>
            <a:endParaRPr sz="1800">
              <a:solidFill>
                <a:srgbClr val="314247"/>
              </a:solidFill>
              <a:latin typeface="Raleway"/>
              <a:ea typeface="Raleway"/>
              <a:cs typeface="Raleway"/>
              <a:sym typeface="Raleway"/>
            </a:endParaRPr>
          </a:p>
        </p:txBody>
      </p:sp>
      <p:sp>
        <p:nvSpPr>
          <p:cNvPr id="329" name="Google Shape;329;p27"/>
          <p:cNvSpPr/>
          <p:nvPr/>
        </p:nvSpPr>
        <p:spPr>
          <a:xfrm>
            <a:off x="232050" y="5054225"/>
            <a:ext cx="5192400" cy="1503600"/>
          </a:xfrm>
          <a:prstGeom prst="roundRect">
            <a:avLst>
              <a:gd fmla="val 16667" name="adj"/>
            </a:avLst>
          </a:prstGeom>
          <a:solidFill>
            <a:srgbClr val="F6A87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5833"/>
              </a:lnSpc>
              <a:spcBef>
                <a:spcPts val="0"/>
              </a:spcBef>
              <a:spcAft>
                <a:spcPts val="0"/>
              </a:spcAft>
              <a:buNone/>
            </a:pPr>
            <a:r>
              <a:rPr b="1" i="1" lang="en-US" sz="1600">
                <a:latin typeface="Raleway"/>
                <a:ea typeface="Raleway"/>
                <a:cs typeface="Raleway"/>
                <a:sym typeface="Raleway"/>
              </a:rPr>
              <a:t>‘</a:t>
            </a:r>
            <a:r>
              <a:rPr b="1" i="1" lang="en-US" sz="1600">
                <a:latin typeface="Raleway"/>
                <a:ea typeface="Raleway"/>
                <a:cs typeface="Raleway"/>
                <a:sym typeface="Raleway"/>
              </a:rPr>
              <a:t>The bad economic situation impacted us negatively; we can’t afford daily expenses and we have no choice to deal with this problem because there are no opportunities’. </a:t>
            </a:r>
            <a:endParaRPr b="1" i="1" sz="1600">
              <a:latin typeface="Raleway"/>
              <a:ea typeface="Raleway"/>
              <a:cs typeface="Raleway"/>
              <a:sym typeface="Raleway"/>
            </a:endParaRPr>
          </a:p>
          <a:p>
            <a:pPr indent="0" lvl="0" marL="0" rtl="0" algn="l">
              <a:lnSpc>
                <a:spcPct val="105833"/>
              </a:lnSpc>
              <a:spcBef>
                <a:spcPts val="800"/>
              </a:spcBef>
              <a:spcAft>
                <a:spcPts val="800"/>
              </a:spcAft>
              <a:buNone/>
            </a:pPr>
            <a:r>
              <a:rPr b="1" i="1" lang="en-US" sz="1600">
                <a:latin typeface="Raleway"/>
                <a:ea typeface="Raleway"/>
                <a:cs typeface="Raleway"/>
                <a:sym typeface="Raleway"/>
              </a:rPr>
              <a:t>(Female IDP in Barikab)</a:t>
            </a:r>
            <a:endParaRPr b="1" sz="1600">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p28"/>
          <p:cNvGrpSpPr/>
          <p:nvPr/>
        </p:nvGrpSpPr>
        <p:grpSpPr>
          <a:xfrm>
            <a:off x="12" y="-76200"/>
            <a:ext cx="12191988" cy="247125"/>
            <a:chOff x="12" y="0"/>
            <a:chExt cx="12191988" cy="247125"/>
          </a:xfrm>
        </p:grpSpPr>
        <p:pic>
          <p:nvPicPr>
            <p:cNvPr id="336" name="Google Shape;336;p28"/>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337" name="Google Shape;337;p28"/>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338" name="Google Shape;338;p28"/>
          <p:cNvGrpSpPr/>
          <p:nvPr/>
        </p:nvGrpSpPr>
        <p:grpSpPr>
          <a:xfrm>
            <a:off x="12" y="6705600"/>
            <a:ext cx="12191988" cy="247125"/>
            <a:chOff x="12" y="0"/>
            <a:chExt cx="12191988" cy="247125"/>
          </a:xfrm>
        </p:grpSpPr>
        <p:pic>
          <p:nvPicPr>
            <p:cNvPr id="339" name="Google Shape;339;p28"/>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340" name="Google Shape;340;p28"/>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pic>
        <p:nvPicPr>
          <p:cNvPr id="341" name="Google Shape;341;p28"/>
          <p:cNvPicPr preferRelativeResize="0"/>
          <p:nvPr/>
        </p:nvPicPr>
        <p:blipFill>
          <a:blip r:embed="rId4">
            <a:alphaModFix/>
          </a:blip>
          <a:stretch>
            <a:fillRect/>
          </a:stretch>
        </p:blipFill>
        <p:spPr>
          <a:xfrm>
            <a:off x="285525" y="1374125"/>
            <a:ext cx="5652074" cy="4109750"/>
          </a:xfrm>
          <a:prstGeom prst="rect">
            <a:avLst/>
          </a:prstGeom>
          <a:noFill/>
          <a:ln>
            <a:noFill/>
          </a:ln>
        </p:spPr>
      </p:pic>
      <p:sp>
        <p:nvSpPr>
          <p:cNvPr id="342" name="Google Shape;342;p28"/>
          <p:cNvSpPr txBox="1"/>
          <p:nvPr/>
        </p:nvSpPr>
        <p:spPr>
          <a:xfrm>
            <a:off x="6891675" y="1062175"/>
            <a:ext cx="4588500" cy="17346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b="1" lang="en-US" sz="1800">
                <a:solidFill>
                  <a:srgbClr val="314247"/>
                </a:solidFill>
                <a:latin typeface="Raleway"/>
                <a:ea typeface="Raleway"/>
                <a:cs typeface="Raleway"/>
                <a:sym typeface="Raleway"/>
              </a:rPr>
              <a:t>More children among the income earners, particularly among the urban displaced (12%) and particularly among female-headed households. </a:t>
            </a:r>
            <a:endParaRPr i="1" sz="1800">
              <a:solidFill>
                <a:srgbClr val="314247"/>
              </a:solidFill>
              <a:latin typeface="Raleway"/>
              <a:ea typeface="Raleway"/>
              <a:cs typeface="Raleway"/>
              <a:sym typeface="Raleway"/>
            </a:endParaRPr>
          </a:p>
        </p:txBody>
      </p:sp>
      <p:sp>
        <p:nvSpPr>
          <p:cNvPr id="343" name="Google Shape;343;p28"/>
          <p:cNvSpPr txBox="1"/>
          <p:nvPr>
            <p:ph type="ctrTitle"/>
          </p:nvPr>
        </p:nvSpPr>
        <p:spPr>
          <a:xfrm>
            <a:off x="378761" y="330486"/>
            <a:ext cx="10285800" cy="7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400">
                <a:solidFill>
                  <a:srgbClr val="314247"/>
                </a:solidFill>
                <a:latin typeface="Raleway"/>
                <a:ea typeface="Raleway"/>
                <a:cs typeface="Raleway"/>
                <a:sym typeface="Raleway"/>
              </a:rPr>
              <a:t>CHILD LABOUR HAS BECOME MORE COMMON, WHILE WOMEN ARE EAGER TO WORK</a:t>
            </a:r>
            <a:endParaRPr b="1" sz="5600">
              <a:solidFill>
                <a:srgbClr val="314247"/>
              </a:solidFill>
              <a:latin typeface="Raleway"/>
              <a:ea typeface="Raleway"/>
              <a:cs typeface="Raleway"/>
              <a:sym typeface="Raleway"/>
            </a:endParaRPr>
          </a:p>
        </p:txBody>
      </p:sp>
      <p:sp>
        <p:nvSpPr>
          <p:cNvPr id="344" name="Google Shape;344;p28"/>
          <p:cNvSpPr txBox="1"/>
          <p:nvPr/>
        </p:nvSpPr>
        <p:spPr>
          <a:xfrm>
            <a:off x="472150" y="5782425"/>
            <a:ext cx="6506100" cy="624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en-US" sz="1500">
                <a:solidFill>
                  <a:srgbClr val="314247"/>
                </a:solidFill>
                <a:latin typeface="Raleway"/>
                <a:ea typeface="Raleway"/>
                <a:cs typeface="Raleway"/>
                <a:sym typeface="Raleway"/>
              </a:rPr>
              <a:t>Urban displaced women are among the non-working respondents who showed the greatest desire to work</a:t>
            </a:r>
            <a:r>
              <a:rPr b="1" lang="en-US" sz="1500">
                <a:latin typeface="Raleway"/>
                <a:ea typeface="Raleway"/>
                <a:cs typeface="Raleway"/>
                <a:sym typeface="Raleway"/>
              </a:rPr>
              <a:t>.</a:t>
            </a:r>
            <a:endParaRPr b="1" sz="1500">
              <a:latin typeface="Raleway"/>
              <a:ea typeface="Raleway"/>
              <a:cs typeface="Raleway"/>
              <a:sym typeface="Raleway"/>
            </a:endParaRPr>
          </a:p>
          <a:p>
            <a:pPr indent="0" lvl="0" marL="0" rtl="0" algn="l">
              <a:spcBef>
                <a:spcPts val="1200"/>
              </a:spcBef>
              <a:spcAft>
                <a:spcPts val="0"/>
              </a:spcAft>
              <a:buNone/>
            </a:pPr>
            <a:r>
              <a:t/>
            </a:r>
            <a:endParaRPr>
              <a:latin typeface="Calibri"/>
              <a:ea typeface="Calibri"/>
              <a:cs typeface="Calibri"/>
              <a:sym typeface="Calibri"/>
            </a:endParaRPr>
          </a:p>
        </p:txBody>
      </p:sp>
      <p:sp>
        <p:nvSpPr>
          <p:cNvPr id="345" name="Google Shape;345;p28"/>
          <p:cNvSpPr/>
          <p:nvPr/>
        </p:nvSpPr>
        <p:spPr>
          <a:xfrm>
            <a:off x="6977775" y="3029325"/>
            <a:ext cx="4867500" cy="3377700"/>
          </a:xfrm>
          <a:prstGeom prst="roundRect">
            <a:avLst>
              <a:gd fmla="val 16667" name="adj"/>
            </a:avLst>
          </a:prstGeom>
          <a:solidFill>
            <a:srgbClr val="F6A87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0"/>
              </a:spcAft>
              <a:buNone/>
            </a:pPr>
            <a:r>
              <a:rPr b="1" i="1" lang="en-US" sz="1600">
                <a:solidFill>
                  <a:srgbClr val="333333"/>
                </a:solidFill>
                <a:latin typeface="Raleway"/>
                <a:ea typeface="Raleway"/>
                <a:cs typeface="Raleway"/>
                <a:sym typeface="Raleway"/>
              </a:rPr>
              <a:t>‘</a:t>
            </a:r>
            <a:r>
              <a:rPr b="1" i="1" lang="en-US" sz="1600">
                <a:solidFill>
                  <a:srgbClr val="333333"/>
                </a:solidFill>
                <a:latin typeface="Raleway"/>
                <a:ea typeface="Raleway"/>
                <a:cs typeface="Raleway"/>
                <a:sym typeface="Raleway"/>
              </a:rPr>
              <a:t>I bake popcorn and snacks and sell them with chew gums, and boiled eggs in a small shop located inside my house in Majboorabad. At the beginning, when I started selling popcorn, my kids could not sell all of the products and some would remain unsold. I would re-send my kids to the streets to sell them all tomorrow. The community children call them names and insult them. T</a:t>
            </a:r>
            <a:r>
              <a:rPr b="1" i="1" lang="en-US" sz="1600">
                <a:solidFill>
                  <a:srgbClr val="333333"/>
                </a:solidFill>
                <a:latin typeface="Raleway"/>
                <a:ea typeface="Raleway"/>
                <a:cs typeface="Raleway"/>
                <a:sym typeface="Raleway"/>
              </a:rPr>
              <a:t>he</a:t>
            </a:r>
            <a:r>
              <a:rPr b="1" i="1" lang="en-US" sz="1600">
                <a:solidFill>
                  <a:srgbClr val="333333"/>
                </a:solidFill>
                <a:latin typeface="Raleway"/>
                <a:ea typeface="Raleway"/>
                <a:cs typeface="Raleway"/>
                <a:sym typeface="Raleway"/>
              </a:rPr>
              <a:t> other children snatch the products from their hands’. </a:t>
            </a:r>
            <a:endParaRPr b="1" i="1" sz="1600">
              <a:solidFill>
                <a:srgbClr val="333333"/>
              </a:solidFill>
              <a:latin typeface="Raleway"/>
              <a:ea typeface="Raleway"/>
              <a:cs typeface="Raleway"/>
              <a:sym typeface="Raleway"/>
            </a:endParaRPr>
          </a:p>
          <a:p>
            <a:pPr indent="0" lvl="0" marL="0" rtl="0" algn="ctr">
              <a:spcBef>
                <a:spcPts val="1200"/>
              </a:spcBef>
              <a:spcAft>
                <a:spcPts val="1200"/>
              </a:spcAft>
              <a:buNone/>
            </a:pPr>
            <a:r>
              <a:rPr b="1" i="1" lang="en-US" sz="1600">
                <a:solidFill>
                  <a:srgbClr val="333333"/>
                </a:solidFill>
                <a:latin typeface="Raleway"/>
                <a:ea typeface="Raleway"/>
                <a:cs typeface="Raleway"/>
                <a:sym typeface="Raleway"/>
              </a:rPr>
              <a:t>(Female IDP in Majborabad, 30)</a:t>
            </a:r>
            <a:endParaRPr b="1" i="1" sz="1600">
              <a:solidFill>
                <a:srgbClr val="333333"/>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9"/>
          <p:cNvSpPr txBox="1"/>
          <p:nvPr>
            <p:ph idx="1" type="subTitle"/>
          </p:nvPr>
        </p:nvSpPr>
        <p:spPr>
          <a:xfrm>
            <a:off x="1167289" y="3103550"/>
            <a:ext cx="9857400" cy="69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b="1" lang="en-US" sz="4000">
                <a:solidFill>
                  <a:schemeClr val="lt1"/>
                </a:solidFill>
                <a:latin typeface="Raleway"/>
                <a:ea typeface="Raleway"/>
                <a:cs typeface="Raleway"/>
                <a:sym typeface="Raleway"/>
              </a:rPr>
              <a:t>Wellbeing</a:t>
            </a:r>
            <a:endParaRPr>
              <a:latin typeface="Raleway"/>
              <a:ea typeface="Raleway"/>
              <a:cs typeface="Raleway"/>
              <a:sym typeface="Raleway"/>
            </a:endParaRPr>
          </a:p>
        </p:txBody>
      </p:sp>
      <p:pic>
        <p:nvPicPr>
          <p:cNvPr id="352" name="Google Shape;352;p29"/>
          <p:cNvPicPr preferRelativeResize="0"/>
          <p:nvPr/>
        </p:nvPicPr>
        <p:blipFill>
          <a:blip r:embed="rId3">
            <a:alphaModFix/>
          </a:blip>
          <a:stretch>
            <a:fillRect/>
          </a:stretch>
        </p:blipFill>
        <p:spPr>
          <a:xfrm>
            <a:off x="9870425" y="127600"/>
            <a:ext cx="2071450" cy="2071450"/>
          </a:xfrm>
          <a:prstGeom prst="rect">
            <a:avLst/>
          </a:prstGeom>
          <a:noFill/>
          <a:ln>
            <a:noFill/>
          </a:ln>
        </p:spPr>
      </p:pic>
      <p:pic>
        <p:nvPicPr>
          <p:cNvPr id="353" name="Google Shape;353;p29"/>
          <p:cNvPicPr preferRelativeResize="0"/>
          <p:nvPr/>
        </p:nvPicPr>
        <p:blipFill>
          <a:blip r:embed="rId4">
            <a:alphaModFix/>
          </a:blip>
          <a:stretch>
            <a:fillRect/>
          </a:stretch>
        </p:blipFill>
        <p:spPr>
          <a:xfrm>
            <a:off x="4446400" y="997998"/>
            <a:ext cx="7769550" cy="5062750"/>
          </a:xfrm>
          <a:prstGeom prst="rect">
            <a:avLst/>
          </a:prstGeom>
          <a:noFill/>
          <a:ln>
            <a:noFill/>
          </a:ln>
        </p:spPr>
      </p:pic>
      <p:sp>
        <p:nvSpPr>
          <p:cNvPr id="354" name="Google Shape;354;p29"/>
          <p:cNvSpPr txBox="1"/>
          <p:nvPr/>
        </p:nvSpPr>
        <p:spPr>
          <a:xfrm>
            <a:off x="420700" y="3021450"/>
            <a:ext cx="40257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lt1"/>
              </a:buClr>
              <a:buSzPts val="4000"/>
              <a:buFont typeface="Arial"/>
              <a:buNone/>
            </a:pPr>
            <a:r>
              <a:rPr b="1" lang="en-US" sz="4000">
                <a:solidFill>
                  <a:srgbClr val="548194"/>
                </a:solidFill>
                <a:latin typeface="Raleway"/>
                <a:ea typeface="Raleway"/>
                <a:cs typeface="Raleway"/>
                <a:sym typeface="Raleway"/>
              </a:rPr>
              <a:t>Well-</a:t>
            </a:r>
            <a:r>
              <a:rPr b="1" lang="en-US" sz="4000">
                <a:solidFill>
                  <a:srgbClr val="548194"/>
                </a:solidFill>
                <a:latin typeface="Raleway"/>
                <a:ea typeface="Raleway"/>
                <a:cs typeface="Raleway"/>
                <a:sym typeface="Raleway"/>
              </a:rPr>
              <a:t>being</a:t>
            </a:r>
            <a:endParaRPr b="1" sz="4000">
              <a:solidFill>
                <a:srgbClr val="548194"/>
              </a:solidFill>
              <a:latin typeface="Raleway"/>
              <a:ea typeface="Raleway"/>
              <a:cs typeface="Raleway"/>
              <a:sym typeface="Raleway"/>
            </a:endParaRPr>
          </a:p>
        </p:txBody>
      </p:sp>
      <p:grpSp>
        <p:nvGrpSpPr>
          <p:cNvPr id="355" name="Google Shape;355;p29"/>
          <p:cNvGrpSpPr/>
          <p:nvPr/>
        </p:nvGrpSpPr>
        <p:grpSpPr>
          <a:xfrm>
            <a:off x="12" y="-76200"/>
            <a:ext cx="12191988" cy="247125"/>
            <a:chOff x="12" y="0"/>
            <a:chExt cx="12191988" cy="247125"/>
          </a:xfrm>
        </p:grpSpPr>
        <p:pic>
          <p:nvPicPr>
            <p:cNvPr id="356" name="Google Shape;356;p29"/>
            <p:cNvPicPr preferRelativeResize="0"/>
            <p:nvPr/>
          </p:nvPicPr>
          <p:blipFill>
            <a:blip r:embed="rId5">
              <a:alphaModFix/>
            </a:blip>
            <a:stretch>
              <a:fillRect/>
            </a:stretch>
          </p:blipFill>
          <p:spPr>
            <a:xfrm>
              <a:off x="12" y="4"/>
              <a:ext cx="7905750" cy="219075"/>
            </a:xfrm>
            <a:prstGeom prst="rect">
              <a:avLst/>
            </a:prstGeom>
            <a:noFill/>
            <a:ln>
              <a:noFill/>
            </a:ln>
          </p:spPr>
        </p:pic>
        <p:pic>
          <p:nvPicPr>
            <p:cNvPr id="357" name="Google Shape;357;p29"/>
            <p:cNvPicPr preferRelativeResize="0"/>
            <p:nvPr/>
          </p:nvPicPr>
          <p:blipFill rotWithShape="1">
            <a:blip r:embed="rId5">
              <a:alphaModFix/>
            </a:blip>
            <a:srcRect b="-12803" l="11017" r="34708" t="0"/>
            <a:stretch/>
          </p:blipFill>
          <p:spPr>
            <a:xfrm>
              <a:off x="7901226" y="0"/>
              <a:ext cx="4290774" cy="247125"/>
            </a:xfrm>
            <a:prstGeom prst="rect">
              <a:avLst/>
            </a:prstGeom>
            <a:noFill/>
            <a:ln>
              <a:noFill/>
            </a:ln>
          </p:spPr>
        </p:pic>
      </p:grpSp>
      <p:grpSp>
        <p:nvGrpSpPr>
          <p:cNvPr id="358" name="Google Shape;358;p29"/>
          <p:cNvGrpSpPr/>
          <p:nvPr/>
        </p:nvGrpSpPr>
        <p:grpSpPr>
          <a:xfrm>
            <a:off x="12" y="6610875"/>
            <a:ext cx="12191988" cy="247125"/>
            <a:chOff x="12" y="0"/>
            <a:chExt cx="12191988" cy="247125"/>
          </a:xfrm>
        </p:grpSpPr>
        <p:pic>
          <p:nvPicPr>
            <p:cNvPr id="359" name="Google Shape;359;p29"/>
            <p:cNvPicPr preferRelativeResize="0"/>
            <p:nvPr/>
          </p:nvPicPr>
          <p:blipFill>
            <a:blip r:embed="rId5">
              <a:alphaModFix/>
            </a:blip>
            <a:stretch>
              <a:fillRect/>
            </a:stretch>
          </p:blipFill>
          <p:spPr>
            <a:xfrm>
              <a:off x="12" y="4"/>
              <a:ext cx="7905750" cy="219075"/>
            </a:xfrm>
            <a:prstGeom prst="rect">
              <a:avLst/>
            </a:prstGeom>
            <a:noFill/>
            <a:ln>
              <a:noFill/>
            </a:ln>
          </p:spPr>
        </p:pic>
        <p:pic>
          <p:nvPicPr>
            <p:cNvPr id="360" name="Google Shape;360;p29"/>
            <p:cNvPicPr preferRelativeResize="0"/>
            <p:nvPr/>
          </p:nvPicPr>
          <p:blipFill rotWithShape="1">
            <a:blip r:embed="rId5">
              <a:alphaModFix/>
            </a:blip>
            <a:srcRect b="-12803" l="11017" r="34708" t="0"/>
            <a:stretch/>
          </p:blipFill>
          <p:spPr>
            <a:xfrm>
              <a:off x="7901226" y="0"/>
              <a:ext cx="4290774" cy="24712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pSp>
        <p:nvGrpSpPr>
          <p:cNvPr id="366" name="Google Shape;366;p30"/>
          <p:cNvGrpSpPr/>
          <p:nvPr/>
        </p:nvGrpSpPr>
        <p:grpSpPr>
          <a:xfrm>
            <a:off x="12" y="-76200"/>
            <a:ext cx="12191988" cy="247125"/>
            <a:chOff x="12" y="0"/>
            <a:chExt cx="12191988" cy="247125"/>
          </a:xfrm>
        </p:grpSpPr>
        <p:pic>
          <p:nvPicPr>
            <p:cNvPr id="367" name="Google Shape;367;p30"/>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368" name="Google Shape;368;p30"/>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369" name="Google Shape;369;p30"/>
          <p:cNvGrpSpPr/>
          <p:nvPr/>
        </p:nvGrpSpPr>
        <p:grpSpPr>
          <a:xfrm>
            <a:off x="12" y="6705600"/>
            <a:ext cx="12191988" cy="247125"/>
            <a:chOff x="12" y="0"/>
            <a:chExt cx="12191988" cy="247125"/>
          </a:xfrm>
        </p:grpSpPr>
        <p:pic>
          <p:nvPicPr>
            <p:cNvPr id="370" name="Google Shape;370;p30"/>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371" name="Google Shape;371;p30"/>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372" name="Google Shape;372;p30"/>
          <p:cNvSpPr txBox="1"/>
          <p:nvPr>
            <p:ph type="ctrTitle"/>
          </p:nvPr>
        </p:nvSpPr>
        <p:spPr>
          <a:xfrm>
            <a:off x="289275" y="442738"/>
            <a:ext cx="9144000" cy="5025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2400"/>
              </a:spcBef>
              <a:spcAft>
                <a:spcPts val="0"/>
              </a:spcAft>
              <a:buSzPts val="6000"/>
              <a:buNone/>
            </a:pPr>
            <a:r>
              <a:t/>
            </a:r>
            <a:endParaRPr b="1" sz="2300">
              <a:solidFill>
                <a:srgbClr val="000000"/>
              </a:solidFill>
              <a:latin typeface="Arial"/>
              <a:ea typeface="Arial"/>
              <a:cs typeface="Arial"/>
              <a:sym typeface="Arial"/>
            </a:endParaRPr>
          </a:p>
          <a:p>
            <a:pPr indent="0" lvl="0" marL="0" rtl="0" algn="l">
              <a:lnSpc>
                <a:spcPct val="115000"/>
              </a:lnSpc>
              <a:spcBef>
                <a:spcPts val="2400"/>
              </a:spcBef>
              <a:spcAft>
                <a:spcPts val="600"/>
              </a:spcAft>
              <a:buSzPts val="6000"/>
              <a:buNone/>
            </a:pPr>
            <a:r>
              <a:rPr b="1" lang="en-US" sz="2800">
                <a:solidFill>
                  <a:srgbClr val="314247"/>
                </a:solidFill>
                <a:latin typeface="Raleway"/>
                <a:ea typeface="Raleway"/>
                <a:cs typeface="Raleway"/>
                <a:sym typeface="Raleway"/>
              </a:rPr>
              <a:t>ECONOMIC WELL- BEING </a:t>
            </a:r>
            <a:endParaRPr/>
          </a:p>
        </p:txBody>
      </p:sp>
      <p:pic>
        <p:nvPicPr>
          <p:cNvPr id="373" name="Google Shape;373;p30"/>
          <p:cNvPicPr preferRelativeResize="0"/>
          <p:nvPr/>
        </p:nvPicPr>
        <p:blipFill>
          <a:blip r:embed="rId4">
            <a:alphaModFix/>
          </a:blip>
          <a:stretch>
            <a:fillRect/>
          </a:stretch>
        </p:blipFill>
        <p:spPr>
          <a:xfrm>
            <a:off x="64950" y="2066725"/>
            <a:ext cx="6064125" cy="4410275"/>
          </a:xfrm>
          <a:prstGeom prst="rect">
            <a:avLst/>
          </a:prstGeom>
          <a:noFill/>
          <a:ln>
            <a:noFill/>
          </a:ln>
        </p:spPr>
      </p:pic>
      <p:sp>
        <p:nvSpPr>
          <p:cNvPr id="374" name="Google Shape;374;p30"/>
          <p:cNvSpPr txBox="1"/>
          <p:nvPr/>
        </p:nvSpPr>
        <p:spPr>
          <a:xfrm>
            <a:off x="408750" y="1064650"/>
            <a:ext cx="110697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None/>
            </a:pPr>
            <a:r>
              <a:rPr lang="en-US" sz="1800">
                <a:solidFill>
                  <a:srgbClr val="314247"/>
                </a:solidFill>
                <a:latin typeface="Raleway"/>
                <a:ea typeface="Raleway"/>
                <a:cs typeface="Raleway"/>
                <a:sym typeface="Raleway"/>
              </a:rPr>
              <a:t>Economic well-being : comfortable financial situation, stable and predictable income, being able to cover one’s expenses with income from work, having savings, being able to borrow.</a:t>
            </a:r>
            <a:endParaRPr sz="1800">
              <a:solidFill>
                <a:srgbClr val="314247"/>
              </a:solidFill>
              <a:latin typeface="Raleway"/>
              <a:ea typeface="Raleway"/>
              <a:cs typeface="Raleway"/>
              <a:sym typeface="Raleway"/>
            </a:endParaRPr>
          </a:p>
        </p:txBody>
      </p:sp>
      <p:sp>
        <p:nvSpPr>
          <p:cNvPr id="375" name="Google Shape;375;p30"/>
          <p:cNvSpPr txBox="1"/>
          <p:nvPr/>
        </p:nvSpPr>
        <p:spPr>
          <a:xfrm>
            <a:off x="6200550" y="2171975"/>
            <a:ext cx="5859300" cy="203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600"/>
              </a:spcBef>
              <a:spcAft>
                <a:spcPts val="0"/>
              </a:spcAft>
              <a:buNone/>
            </a:pPr>
            <a:r>
              <a:rPr b="1" lang="en-US" sz="1800">
                <a:solidFill>
                  <a:srgbClr val="314247"/>
                </a:solidFill>
                <a:latin typeface="Raleway"/>
                <a:ea typeface="Raleway"/>
                <a:cs typeface="Raleway"/>
                <a:sym typeface="Raleway"/>
              </a:rPr>
              <a:t>Generalised and drastic </a:t>
            </a:r>
            <a:r>
              <a:rPr b="1" lang="en-US" sz="1800">
                <a:solidFill>
                  <a:srgbClr val="314247"/>
                </a:solidFill>
                <a:latin typeface="Raleway"/>
                <a:ea typeface="Raleway"/>
                <a:cs typeface="Raleway"/>
                <a:sym typeface="Raleway"/>
              </a:rPr>
              <a:t>deterioration</a:t>
            </a:r>
            <a:r>
              <a:rPr b="1" lang="en-US" sz="1800">
                <a:solidFill>
                  <a:srgbClr val="314247"/>
                </a:solidFill>
                <a:latin typeface="Raleway"/>
                <a:ea typeface="Raleway"/>
                <a:cs typeface="Raleway"/>
                <a:sym typeface="Raleway"/>
              </a:rPr>
              <a:t> across all groups: </a:t>
            </a:r>
            <a:endParaRPr b="1" sz="1800">
              <a:solidFill>
                <a:srgbClr val="314247"/>
              </a:solidFill>
              <a:latin typeface="Raleway"/>
              <a:ea typeface="Raleway"/>
              <a:cs typeface="Raleway"/>
              <a:sym typeface="Raleway"/>
            </a:endParaRPr>
          </a:p>
          <a:p>
            <a:pPr indent="-342900" lvl="0" marL="457200" marR="0" rtl="0" algn="l">
              <a:lnSpc>
                <a:spcPct val="100000"/>
              </a:lnSpc>
              <a:spcBef>
                <a:spcPts val="60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L</a:t>
            </a:r>
            <a:r>
              <a:rPr lang="en-US" sz="1800">
                <a:solidFill>
                  <a:srgbClr val="314247"/>
                </a:solidFill>
                <a:latin typeface="Raleway"/>
                <a:ea typeface="Raleway"/>
                <a:cs typeface="Raleway"/>
                <a:sym typeface="Raleway"/>
              </a:rPr>
              <a:t>ower income stability</a:t>
            </a: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Lower incomes</a:t>
            </a: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More difficulty covering expenses from work</a:t>
            </a: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L</a:t>
            </a:r>
            <a:r>
              <a:rPr lang="en-US" sz="1800">
                <a:solidFill>
                  <a:srgbClr val="314247"/>
                </a:solidFill>
                <a:latin typeface="Raleway"/>
                <a:ea typeface="Raleway"/>
                <a:cs typeface="Raleway"/>
                <a:sym typeface="Raleway"/>
              </a:rPr>
              <a:t>essened ability to borrow </a:t>
            </a:r>
            <a:endParaRPr sz="1800">
              <a:latin typeface="Calibri"/>
              <a:ea typeface="Calibri"/>
              <a:cs typeface="Calibri"/>
              <a:sym typeface="Calibri"/>
            </a:endParaRPr>
          </a:p>
          <a:p>
            <a:pPr indent="0" lvl="0" marL="0" rtl="0" algn="l">
              <a:lnSpc>
                <a:spcPct val="115000"/>
              </a:lnSpc>
              <a:spcBef>
                <a:spcPts val="1200"/>
              </a:spcBef>
              <a:spcAft>
                <a:spcPts val="0"/>
              </a:spcAft>
              <a:buNone/>
            </a:pPr>
            <a:r>
              <a:t/>
            </a:r>
            <a:endParaRPr i="1" sz="1800">
              <a:solidFill>
                <a:srgbClr val="4472C4"/>
              </a:solidFill>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376" name="Google Shape;376;p30"/>
          <p:cNvSpPr/>
          <p:nvPr/>
        </p:nvSpPr>
        <p:spPr>
          <a:xfrm>
            <a:off x="6551350" y="4204175"/>
            <a:ext cx="5339700" cy="2310000"/>
          </a:xfrm>
          <a:prstGeom prst="roundRect">
            <a:avLst>
              <a:gd fmla="val 16667" name="adj"/>
            </a:avLst>
          </a:prstGeom>
          <a:solidFill>
            <a:srgbClr val="F6A87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i="1" lang="en-US" sz="1600">
                <a:solidFill>
                  <a:srgbClr val="333333"/>
                </a:solidFill>
                <a:latin typeface="Raleway"/>
                <a:ea typeface="Raleway"/>
                <a:cs typeface="Raleway"/>
                <a:sym typeface="Raleway"/>
              </a:rPr>
              <a:t>‘</a:t>
            </a:r>
            <a:r>
              <a:rPr b="1" i="1" lang="en-US" sz="1600">
                <a:solidFill>
                  <a:srgbClr val="333333"/>
                </a:solidFill>
                <a:latin typeface="Raleway"/>
                <a:ea typeface="Raleway"/>
                <a:cs typeface="Raleway"/>
                <a:sym typeface="Raleway"/>
              </a:rPr>
              <a:t>There is no bigger concern than poverty. Poverty and lack of access to jobs have become great suffering for me. Most of the time, my children cry over food, I burst into tears when I see my kids crying and not having enough food to eat. Whenever I experience such a thing, I complain to God about why he has only made us face such poverty.’ (Female IDP in Barikab, 22)</a:t>
            </a:r>
            <a:endParaRPr b="1" sz="1600">
              <a:solidFill>
                <a:srgbClr val="333333"/>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pSp>
        <p:nvGrpSpPr>
          <p:cNvPr id="382" name="Google Shape;382;p31"/>
          <p:cNvGrpSpPr/>
          <p:nvPr/>
        </p:nvGrpSpPr>
        <p:grpSpPr>
          <a:xfrm>
            <a:off x="12" y="-76200"/>
            <a:ext cx="12191988" cy="247125"/>
            <a:chOff x="12" y="0"/>
            <a:chExt cx="12191988" cy="247125"/>
          </a:xfrm>
        </p:grpSpPr>
        <p:pic>
          <p:nvPicPr>
            <p:cNvPr id="383" name="Google Shape;383;p31"/>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384" name="Google Shape;384;p31"/>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385" name="Google Shape;385;p31"/>
          <p:cNvGrpSpPr/>
          <p:nvPr/>
        </p:nvGrpSpPr>
        <p:grpSpPr>
          <a:xfrm>
            <a:off x="12" y="6705600"/>
            <a:ext cx="12191988" cy="247125"/>
            <a:chOff x="12" y="0"/>
            <a:chExt cx="12191988" cy="247125"/>
          </a:xfrm>
        </p:grpSpPr>
        <p:pic>
          <p:nvPicPr>
            <p:cNvPr id="386" name="Google Shape;386;p31"/>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387" name="Google Shape;387;p31"/>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388" name="Google Shape;388;p31"/>
          <p:cNvSpPr txBox="1"/>
          <p:nvPr>
            <p:ph type="ctrTitle"/>
          </p:nvPr>
        </p:nvSpPr>
        <p:spPr>
          <a:xfrm>
            <a:off x="535875" y="257225"/>
            <a:ext cx="9144000" cy="5025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2400"/>
              </a:spcBef>
              <a:spcAft>
                <a:spcPts val="0"/>
              </a:spcAft>
              <a:buSzPts val="6000"/>
              <a:buNone/>
            </a:pPr>
            <a:r>
              <a:t/>
            </a:r>
            <a:endParaRPr b="1" sz="2300">
              <a:solidFill>
                <a:srgbClr val="000000"/>
              </a:solidFill>
              <a:latin typeface="Arial"/>
              <a:ea typeface="Arial"/>
              <a:cs typeface="Arial"/>
              <a:sym typeface="Arial"/>
            </a:endParaRPr>
          </a:p>
          <a:p>
            <a:pPr indent="0" lvl="0" marL="0" rtl="0" algn="l">
              <a:lnSpc>
                <a:spcPct val="115000"/>
              </a:lnSpc>
              <a:spcBef>
                <a:spcPts val="2400"/>
              </a:spcBef>
              <a:spcAft>
                <a:spcPts val="600"/>
              </a:spcAft>
              <a:buSzPts val="6000"/>
              <a:buNone/>
            </a:pPr>
            <a:r>
              <a:rPr b="1" lang="en-US" sz="2800">
                <a:solidFill>
                  <a:srgbClr val="314247"/>
                </a:solidFill>
                <a:latin typeface="Raleway"/>
                <a:ea typeface="Raleway"/>
                <a:cs typeface="Raleway"/>
                <a:sym typeface="Raleway"/>
              </a:rPr>
              <a:t>BODILY WELL-BEING</a:t>
            </a:r>
            <a:endParaRPr/>
          </a:p>
        </p:txBody>
      </p:sp>
      <p:sp>
        <p:nvSpPr>
          <p:cNvPr id="389" name="Google Shape;389;p31"/>
          <p:cNvSpPr txBox="1"/>
          <p:nvPr/>
        </p:nvSpPr>
        <p:spPr>
          <a:xfrm>
            <a:off x="561150" y="762613"/>
            <a:ext cx="11069700" cy="109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800"/>
              </a:spcAft>
              <a:buNone/>
            </a:pPr>
            <a:r>
              <a:rPr lang="en-US" sz="1800">
                <a:solidFill>
                  <a:srgbClr val="314247"/>
                </a:solidFill>
                <a:latin typeface="Raleway"/>
                <a:ea typeface="Raleway"/>
                <a:cs typeface="Raleway"/>
                <a:sym typeface="Raleway"/>
              </a:rPr>
              <a:t>Bodily well-being: access to water, sanitation, healthcare, and pharmacies; respondents’ own rating of their general health, housing situation, quality of healthcare in the area, perceptions of safety, food security. </a:t>
            </a:r>
            <a:endParaRPr sz="1800">
              <a:latin typeface="Avenir"/>
              <a:ea typeface="Avenir"/>
              <a:cs typeface="Avenir"/>
              <a:sym typeface="Avenir"/>
            </a:endParaRPr>
          </a:p>
        </p:txBody>
      </p:sp>
      <p:sp>
        <p:nvSpPr>
          <p:cNvPr id="390" name="Google Shape;390;p31"/>
          <p:cNvSpPr txBox="1"/>
          <p:nvPr/>
        </p:nvSpPr>
        <p:spPr>
          <a:xfrm>
            <a:off x="358600" y="1868375"/>
            <a:ext cx="5632800" cy="2225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Decrease in self-reported state of health</a:t>
            </a:r>
            <a:r>
              <a:rPr lang="en-US" sz="1800">
                <a:solidFill>
                  <a:srgbClr val="314247"/>
                </a:solidFill>
                <a:latin typeface="Raleway"/>
                <a:ea typeface="Raleway"/>
                <a:cs typeface="Raleway"/>
                <a:sym typeface="Raleway"/>
              </a:rPr>
              <a:t> esp among the displaced. </a:t>
            </a: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Healthcare affordability and accessibility </a:t>
            </a:r>
            <a:r>
              <a:rPr lang="en-US" sz="1800">
                <a:solidFill>
                  <a:srgbClr val="314247"/>
                </a:solidFill>
                <a:latin typeface="Raleway"/>
                <a:ea typeface="Raleway"/>
                <a:cs typeface="Raleway"/>
                <a:sym typeface="Raleway"/>
              </a:rPr>
              <a:t>are a major concern.</a:t>
            </a: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90% struggle to feed </a:t>
            </a:r>
            <a:r>
              <a:rPr lang="en-US" sz="1800">
                <a:solidFill>
                  <a:srgbClr val="314247"/>
                </a:solidFill>
                <a:latin typeface="Raleway"/>
                <a:ea typeface="Raleway"/>
                <a:cs typeface="Raleway"/>
                <a:sym typeface="Raleway"/>
              </a:rPr>
              <a:t>their families. The situation is particularly dire in the city.</a:t>
            </a: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Large &amp; </a:t>
            </a:r>
            <a:r>
              <a:rPr b="1" lang="en-US" sz="1800">
                <a:solidFill>
                  <a:srgbClr val="314247"/>
                </a:solidFill>
                <a:latin typeface="Raleway"/>
                <a:ea typeface="Raleway"/>
                <a:cs typeface="Raleway"/>
                <a:sym typeface="Raleway"/>
              </a:rPr>
              <a:t>concerning</a:t>
            </a:r>
            <a:r>
              <a:rPr b="1" lang="en-US" sz="1800">
                <a:solidFill>
                  <a:srgbClr val="314247"/>
                </a:solidFill>
                <a:latin typeface="Raleway"/>
                <a:ea typeface="Raleway"/>
                <a:cs typeface="Raleway"/>
                <a:sym typeface="Raleway"/>
              </a:rPr>
              <a:t> debts</a:t>
            </a:r>
            <a:r>
              <a:rPr lang="en-US" sz="1800">
                <a:solidFill>
                  <a:srgbClr val="314247"/>
                </a:solidFill>
                <a:latin typeface="Raleway"/>
                <a:ea typeface="Raleway"/>
                <a:cs typeface="Raleway"/>
                <a:sym typeface="Raleway"/>
              </a:rPr>
              <a:t> being accumulated for those who rent.</a:t>
            </a: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People feel </a:t>
            </a:r>
            <a:r>
              <a:rPr b="1" lang="en-US" sz="1800">
                <a:solidFill>
                  <a:srgbClr val="314247"/>
                </a:solidFill>
                <a:latin typeface="Raleway"/>
                <a:ea typeface="Raleway"/>
                <a:cs typeface="Raleway"/>
                <a:sym typeface="Raleway"/>
              </a:rPr>
              <a:t>less </a:t>
            </a:r>
            <a:r>
              <a:rPr b="1" lang="en-US" sz="1800">
                <a:solidFill>
                  <a:srgbClr val="314247"/>
                </a:solidFill>
                <a:latin typeface="Raleway"/>
                <a:ea typeface="Raleway"/>
                <a:cs typeface="Raleway"/>
                <a:sym typeface="Raleway"/>
              </a:rPr>
              <a:t>safe</a:t>
            </a:r>
            <a:r>
              <a:rPr b="1" lang="en-US" sz="1800">
                <a:solidFill>
                  <a:srgbClr val="314247"/>
                </a:solidFill>
                <a:latin typeface="Raleway"/>
                <a:ea typeface="Raleway"/>
                <a:cs typeface="Raleway"/>
                <a:sym typeface="Raleway"/>
              </a:rPr>
              <a:t>.  </a:t>
            </a:r>
            <a:endParaRPr b="1" sz="1800">
              <a:solidFill>
                <a:srgbClr val="314247"/>
              </a:solidFill>
              <a:latin typeface="Raleway"/>
              <a:ea typeface="Raleway"/>
              <a:cs typeface="Raleway"/>
              <a:sym typeface="Raleway"/>
            </a:endParaRPr>
          </a:p>
          <a:p>
            <a:pPr indent="0" lvl="0" marL="0" rtl="0" algn="l">
              <a:lnSpc>
                <a:spcPct val="115000"/>
              </a:lnSpc>
              <a:spcBef>
                <a:spcPts val="1200"/>
              </a:spcBef>
              <a:spcAft>
                <a:spcPts val="0"/>
              </a:spcAft>
              <a:buNone/>
            </a:pPr>
            <a:r>
              <a:t/>
            </a:r>
            <a:endParaRPr i="1" sz="1800">
              <a:solidFill>
                <a:srgbClr val="4472C4"/>
              </a:solidFill>
            </a:endParaRPr>
          </a:p>
          <a:p>
            <a:pPr indent="0" lvl="0" marL="0" rtl="0" algn="l">
              <a:lnSpc>
                <a:spcPct val="115000"/>
              </a:lnSpc>
              <a:spcBef>
                <a:spcPts val="1200"/>
              </a:spcBef>
              <a:spcAft>
                <a:spcPts val="0"/>
              </a:spcAft>
              <a:buNone/>
            </a:pPr>
            <a:r>
              <a:rPr i="1" lang="en-US" sz="1800">
                <a:solidFill>
                  <a:srgbClr val="4472C4"/>
                </a:solidFill>
              </a:rPr>
              <a:t> </a:t>
            </a:r>
            <a:endParaRPr i="1" sz="1800">
              <a:solidFill>
                <a:srgbClr val="4472C4"/>
              </a:solidFill>
            </a:endParaRPr>
          </a:p>
        </p:txBody>
      </p:sp>
      <p:pic>
        <p:nvPicPr>
          <p:cNvPr id="391" name="Google Shape;391;p31"/>
          <p:cNvPicPr preferRelativeResize="0"/>
          <p:nvPr/>
        </p:nvPicPr>
        <p:blipFill>
          <a:blip r:embed="rId4">
            <a:alphaModFix/>
          </a:blip>
          <a:stretch>
            <a:fillRect/>
          </a:stretch>
        </p:blipFill>
        <p:spPr>
          <a:xfrm>
            <a:off x="5777275" y="2080400"/>
            <a:ext cx="6241008" cy="4539900"/>
          </a:xfrm>
          <a:prstGeom prst="rect">
            <a:avLst/>
          </a:prstGeom>
          <a:noFill/>
          <a:ln>
            <a:noFill/>
          </a:ln>
        </p:spPr>
      </p:pic>
      <p:sp>
        <p:nvSpPr>
          <p:cNvPr id="392" name="Google Shape;392;p31"/>
          <p:cNvSpPr/>
          <p:nvPr/>
        </p:nvSpPr>
        <p:spPr>
          <a:xfrm>
            <a:off x="561150" y="4669900"/>
            <a:ext cx="4944900" cy="1818900"/>
          </a:xfrm>
          <a:prstGeom prst="roundRect">
            <a:avLst>
              <a:gd fmla="val 16667" name="adj"/>
            </a:avLst>
          </a:prstGeom>
          <a:solidFill>
            <a:srgbClr val="F6A87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i="1" lang="en-US">
                <a:solidFill>
                  <a:srgbClr val="333333"/>
                </a:solidFill>
                <a:latin typeface="Raleway"/>
                <a:ea typeface="Raleway"/>
                <a:cs typeface="Raleway"/>
                <a:sym typeface="Raleway"/>
              </a:rPr>
              <a:t>‘</a:t>
            </a:r>
            <a:r>
              <a:rPr b="1" i="1" lang="en-US">
                <a:solidFill>
                  <a:srgbClr val="333333"/>
                </a:solidFill>
                <a:latin typeface="Raleway"/>
                <a:ea typeface="Raleway"/>
                <a:cs typeface="Raleway"/>
                <a:sym typeface="Raleway"/>
              </a:rPr>
              <a:t>Poverty has negatively affected us and due to its negative impact, I developed thyroid sickness and one of my daughters has hepatitis B and her sickness has increased due to eating less food. I cannot take her to the doctors as they say she should eat good foods, but I cannot afford to provide her with bread’. (Female IDP in Majboorabad, 50)</a:t>
            </a:r>
            <a:endParaRPr b="1">
              <a:solidFill>
                <a:srgbClr val="333333"/>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aphicFrame>
        <p:nvGraphicFramePr>
          <p:cNvPr id="111" name="Google Shape;111;p14"/>
          <p:cNvGraphicFramePr/>
          <p:nvPr/>
        </p:nvGraphicFramePr>
        <p:xfrm>
          <a:off x="516025" y="1392175"/>
          <a:ext cx="3000000" cy="3000000"/>
        </p:xfrm>
        <a:graphic>
          <a:graphicData uri="http://schemas.openxmlformats.org/drawingml/2006/table">
            <a:tbl>
              <a:tblPr>
                <a:noFill/>
                <a:tableStyleId>{2B5725CC-2D0C-4C41-9BE7-F5224260AE50}</a:tableStyleId>
              </a:tblPr>
              <a:tblGrid>
                <a:gridCol w="6908300"/>
                <a:gridCol w="2072800"/>
                <a:gridCol w="2265675"/>
              </a:tblGrid>
              <a:tr h="557675">
                <a:tc>
                  <a:txBody>
                    <a:bodyPr/>
                    <a:lstStyle/>
                    <a:p>
                      <a:pPr indent="0" lvl="0" marL="0" rtl="0" algn="l">
                        <a:spcBef>
                          <a:spcPts val="0"/>
                        </a:spcBef>
                        <a:spcAft>
                          <a:spcPts val="0"/>
                        </a:spcAft>
                        <a:buNone/>
                      </a:pPr>
                      <a:r>
                        <a:rPr b="1" lang="en-US" sz="1800">
                          <a:solidFill>
                            <a:schemeClr val="lt1"/>
                          </a:solidFill>
                          <a:latin typeface="Raleway"/>
                          <a:ea typeface="Raleway"/>
                          <a:cs typeface="Raleway"/>
                          <a:sym typeface="Raleway"/>
                        </a:rPr>
                        <a:t>Activity</a:t>
                      </a:r>
                      <a:endParaRPr b="1" sz="1800">
                        <a:solidFill>
                          <a:schemeClr val="lt1"/>
                        </a:solidFill>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779EAF"/>
                    </a:solidFill>
                  </a:tcPr>
                </a:tc>
                <a:tc>
                  <a:txBody>
                    <a:bodyPr/>
                    <a:lstStyle/>
                    <a:p>
                      <a:pPr indent="0" lvl="0" marL="0" rtl="0" algn="l">
                        <a:spcBef>
                          <a:spcPts val="0"/>
                        </a:spcBef>
                        <a:spcAft>
                          <a:spcPts val="0"/>
                        </a:spcAft>
                        <a:buNone/>
                      </a:pPr>
                      <a:r>
                        <a:rPr b="1" lang="en-US" sz="1800">
                          <a:solidFill>
                            <a:schemeClr val="lt1"/>
                          </a:solidFill>
                          <a:latin typeface="Raleway"/>
                          <a:ea typeface="Raleway"/>
                          <a:cs typeface="Raleway"/>
                          <a:sym typeface="Raleway"/>
                        </a:rPr>
                        <a:t>Time</a:t>
                      </a:r>
                      <a:endParaRPr b="1" sz="1800">
                        <a:solidFill>
                          <a:schemeClr val="lt1"/>
                        </a:solidFill>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779EAF"/>
                    </a:solidFill>
                  </a:tcPr>
                </a:tc>
                <a:tc>
                  <a:txBody>
                    <a:bodyPr/>
                    <a:lstStyle/>
                    <a:p>
                      <a:pPr indent="0" lvl="0" marL="0" rtl="0" algn="l">
                        <a:spcBef>
                          <a:spcPts val="0"/>
                        </a:spcBef>
                        <a:spcAft>
                          <a:spcPts val="0"/>
                        </a:spcAft>
                        <a:buNone/>
                      </a:pPr>
                      <a:r>
                        <a:rPr b="1" lang="en-US" sz="1800">
                          <a:solidFill>
                            <a:schemeClr val="lt1"/>
                          </a:solidFill>
                          <a:latin typeface="Raleway"/>
                          <a:ea typeface="Raleway"/>
                          <a:cs typeface="Raleway"/>
                          <a:sym typeface="Raleway"/>
                        </a:rPr>
                        <a:t>Lead</a:t>
                      </a:r>
                      <a:endParaRPr b="1" sz="1800">
                        <a:solidFill>
                          <a:schemeClr val="lt1"/>
                        </a:solidFill>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779EAF"/>
                    </a:solidFill>
                  </a:tcPr>
                </a:tc>
              </a:tr>
              <a:tr h="550075">
                <a:tc>
                  <a:txBody>
                    <a:bodyPr/>
                    <a:lstStyle/>
                    <a:p>
                      <a:pPr indent="0" lvl="0" marL="0" rtl="0" algn="l">
                        <a:spcBef>
                          <a:spcPts val="0"/>
                        </a:spcBef>
                        <a:spcAft>
                          <a:spcPts val="0"/>
                        </a:spcAft>
                        <a:buNone/>
                      </a:pPr>
                      <a:r>
                        <a:rPr b="1" lang="en-US" sz="1800">
                          <a:latin typeface="Raleway"/>
                          <a:ea typeface="Raleway"/>
                          <a:cs typeface="Raleway"/>
                          <a:sym typeface="Raleway"/>
                        </a:rPr>
                        <a:t>Welcoming and Opening Remarks </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800">
                          <a:latin typeface="Raleway"/>
                          <a:ea typeface="Raleway"/>
                          <a:cs typeface="Raleway"/>
                          <a:sym typeface="Raleway"/>
                        </a:rPr>
                        <a:t>9:35 – 9:45</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800">
                          <a:latin typeface="Raleway"/>
                          <a:ea typeface="Raleway"/>
                          <a:cs typeface="Raleway"/>
                          <a:sym typeface="Raleway"/>
                        </a:rPr>
                        <a:t>UNHCR </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21075">
                <a:tc>
                  <a:txBody>
                    <a:bodyPr/>
                    <a:lstStyle/>
                    <a:p>
                      <a:pPr indent="0" lvl="0" marL="0" rtl="0" algn="l">
                        <a:spcBef>
                          <a:spcPts val="0"/>
                        </a:spcBef>
                        <a:spcAft>
                          <a:spcPts val="0"/>
                        </a:spcAft>
                        <a:buNone/>
                      </a:pPr>
                      <a:r>
                        <a:rPr b="1" lang="en-US" sz="1800">
                          <a:latin typeface="Raleway"/>
                          <a:ea typeface="Raleway"/>
                          <a:cs typeface="Raleway"/>
                          <a:sym typeface="Raleway"/>
                        </a:rPr>
                        <a:t>City note &amp; Data presentation</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800">
                          <a:latin typeface="Raleway"/>
                          <a:ea typeface="Raleway"/>
                          <a:cs typeface="Raleway"/>
                          <a:sym typeface="Raleway"/>
                        </a:rPr>
                        <a:t>9:45 – 10:30</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800">
                          <a:latin typeface="Raleway"/>
                          <a:ea typeface="Raleway"/>
                          <a:cs typeface="Raleway"/>
                          <a:sym typeface="Raleway"/>
                        </a:rPr>
                        <a:t>Samuel Hall</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57675">
                <a:tc>
                  <a:txBody>
                    <a:bodyPr/>
                    <a:lstStyle/>
                    <a:p>
                      <a:pPr indent="0" lvl="0" marL="0" rtl="0" algn="l">
                        <a:spcBef>
                          <a:spcPts val="0"/>
                        </a:spcBef>
                        <a:spcAft>
                          <a:spcPts val="0"/>
                        </a:spcAft>
                        <a:buNone/>
                      </a:pPr>
                      <a:r>
                        <a:rPr b="1" lang="en-US" sz="1800">
                          <a:latin typeface="Raleway"/>
                          <a:ea typeface="Raleway"/>
                          <a:cs typeface="Raleway"/>
                          <a:sym typeface="Raleway"/>
                        </a:rPr>
                        <a:t>Tea Break </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7E936C">
                        <a:alpha val="49410"/>
                      </a:srgbClr>
                    </a:solidFill>
                  </a:tcPr>
                </a:tc>
                <a:tc gridSpan="2">
                  <a:txBody>
                    <a:bodyPr/>
                    <a:lstStyle/>
                    <a:p>
                      <a:pPr indent="0" lvl="0" marL="0" rtl="0" algn="l">
                        <a:spcBef>
                          <a:spcPts val="0"/>
                        </a:spcBef>
                        <a:spcAft>
                          <a:spcPts val="0"/>
                        </a:spcAft>
                        <a:buNone/>
                      </a:pPr>
                      <a:r>
                        <a:rPr b="1" lang="en-US" sz="1800">
                          <a:latin typeface="Raleway"/>
                          <a:ea typeface="Raleway"/>
                          <a:cs typeface="Raleway"/>
                          <a:sym typeface="Raleway"/>
                        </a:rPr>
                        <a:t>10:30 – 10:45</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7E936C">
                        <a:alpha val="49410"/>
                      </a:srgbClr>
                    </a:solidFill>
                  </a:tcPr>
                </a:tc>
                <a:tc hMerge="1"/>
              </a:tr>
              <a:tr h="1153300">
                <a:tc>
                  <a:txBody>
                    <a:bodyPr/>
                    <a:lstStyle/>
                    <a:p>
                      <a:pPr indent="0" lvl="0" marL="0" rtl="0" algn="l">
                        <a:spcBef>
                          <a:spcPts val="0"/>
                        </a:spcBef>
                        <a:spcAft>
                          <a:spcPts val="0"/>
                        </a:spcAft>
                        <a:buNone/>
                      </a:pPr>
                      <a:r>
                        <a:rPr b="1" lang="en-US" sz="1800">
                          <a:latin typeface="Raleway"/>
                          <a:ea typeface="Raleway"/>
                          <a:cs typeface="Raleway"/>
                          <a:sym typeface="Raleway"/>
                        </a:rPr>
                        <a:t>Panel Discussion: Reflections on the Participatory forum process with participants from Jalalabad from Participatory forum</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800">
                          <a:latin typeface="Raleway"/>
                          <a:ea typeface="Raleway"/>
                          <a:cs typeface="Raleway"/>
                          <a:sym typeface="Raleway"/>
                        </a:rPr>
                        <a:t>10.45 - 11.45</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800">
                          <a:latin typeface="Raleway"/>
                          <a:ea typeface="Raleway"/>
                          <a:cs typeface="Raleway"/>
                          <a:sym typeface="Raleway"/>
                        </a:rPr>
                        <a:t>Jalalabad PF representatives</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57675">
                <a:tc>
                  <a:txBody>
                    <a:bodyPr/>
                    <a:lstStyle/>
                    <a:p>
                      <a:pPr indent="0" lvl="0" marL="0" rtl="0" algn="l">
                        <a:spcBef>
                          <a:spcPts val="0"/>
                        </a:spcBef>
                        <a:spcAft>
                          <a:spcPts val="0"/>
                        </a:spcAft>
                        <a:buNone/>
                      </a:pPr>
                      <a:r>
                        <a:rPr b="1" lang="en-US" sz="1800">
                          <a:latin typeface="Raleway"/>
                          <a:ea typeface="Raleway"/>
                          <a:cs typeface="Raleway"/>
                          <a:sym typeface="Raleway"/>
                        </a:rPr>
                        <a:t>Questions &amp; Answers from attendees </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800">
                          <a:latin typeface="Raleway"/>
                          <a:ea typeface="Raleway"/>
                          <a:cs typeface="Raleway"/>
                          <a:sym typeface="Raleway"/>
                        </a:rPr>
                        <a:t>11.45 - 12.30</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800">
                          <a:latin typeface="Raleway"/>
                          <a:ea typeface="Raleway"/>
                          <a:cs typeface="Raleway"/>
                          <a:sym typeface="Raleway"/>
                        </a:rPr>
                        <a:t>All</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57675">
                <a:tc>
                  <a:txBody>
                    <a:bodyPr/>
                    <a:lstStyle/>
                    <a:p>
                      <a:pPr indent="0" lvl="0" marL="0" rtl="0" algn="l">
                        <a:spcBef>
                          <a:spcPts val="0"/>
                        </a:spcBef>
                        <a:spcAft>
                          <a:spcPts val="0"/>
                        </a:spcAft>
                        <a:buNone/>
                      </a:pPr>
                      <a:r>
                        <a:rPr b="1" lang="en-US" sz="1800">
                          <a:latin typeface="Raleway"/>
                          <a:ea typeface="Raleway"/>
                          <a:cs typeface="Raleway"/>
                          <a:sym typeface="Raleway"/>
                        </a:rPr>
                        <a:t>Lunch</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6A872"/>
                    </a:solidFill>
                  </a:tcPr>
                </a:tc>
                <a:tc>
                  <a:txBody>
                    <a:bodyPr/>
                    <a:lstStyle/>
                    <a:p>
                      <a:pPr indent="0" lvl="0" marL="0" rtl="0" algn="l">
                        <a:spcBef>
                          <a:spcPts val="0"/>
                        </a:spcBef>
                        <a:spcAft>
                          <a:spcPts val="0"/>
                        </a:spcAft>
                        <a:buNone/>
                      </a:pPr>
                      <a:r>
                        <a:rPr b="1" lang="en-US" sz="1800">
                          <a:latin typeface="Raleway"/>
                          <a:ea typeface="Raleway"/>
                          <a:cs typeface="Raleway"/>
                          <a:sym typeface="Raleway"/>
                        </a:rPr>
                        <a:t>12:35 – 13:30</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6A872"/>
                    </a:solidFill>
                  </a:tcPr>
                </a:tc>
                <a:tc>
                  <a:txBody>
                    <a:bodyPr/>
                    <a:lstStyle/>
                    <a:p>
                      <a:pPr indent="0" lvl="0" marL="0" rtl="0" algn="l">
                        <a:spcBef>
                          <a:spcPts val="0"/>
                        </a:spcBef>
                        <a:spcAft>
                          <a:spcPts val="0"/>
                        </a:spcAft>
                        <a:buNone/>
                      </a:pPr>
                      <a:r>
                        <a:rPr b="1" lang="en-US" sz="1800">
                          <a:latin typeface="Raleway"/>
                          <a:ea typeface="Raleway"/>
                          <a:cs typeface="Raleway"/>
                          <a:sym typeface="Raleway"/>
                        </a:rPr>
                        <a:t>All</a:t>
                      </a:r>
                      <a:endParaRPr b="1" sz="1800">
                        <a:latin typeface="Raleway"/>
                        <a:ea typeface="Raleway"/>
                        <a:cs typeface="Raleway"/>
                        <a:sym typeface="Raleway"/>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6A872"/>
                    </a:solidFill>
                  </a:tcPr>
                </a:tc>
              </a:tr>
            </a:tbl>
          </a:graphicData>
        </a:graphic>
      </p:graphicFrame>
      <p:grpSp>
        <p:nvGrpSpPr>
          <p:cNvPr id="112" name="Google Shape;112;p14"/>
          <p:cNvGrpSpPr/>
          <p:nvPr/>
        </p:nvGrpSpPr>
        <p:grpSpPr>
          <a:xfrm>
            <a:off x="12" y="-76200"/>
            <a:ext cx="12191988" cy="247125"/>
            <a:chOff x="12" y="0"/>
            <a:chExt cx="12191988" cy="247125"/>
          </a:xfrm>
        </p:grpSpPr>
        <p:pic>
          <p:nvPicPr>
            <p:cNvPr id="113" name="Google Shape;113;p14"/>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114" name="Google Shape;114;p14"/>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115" name="Google Shape;115;p14"/>
          <p:cNvSpPr txBox="1"/>
          <p:nvPr/>
        </p:nvSpPr>
        <p:spPr>
          <a:xfrm>
            <a:off x="388975" y="287825"/>
            <a:ext cx="71217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solidFill>
                  <a:srgbClr val="333333"/>
                </a:solidFill>
                <a:latin typeface="Raleway"/>
                <a:ea typeface="Raleway"/>
                <a:cs typeface="Raleway"/>
                <a:sym typeface="Raleway"/>
              </a:rPr>
              <a:t>EVENT AGENDA</a:t>
            </a:r>
            <a:endParaRPr b="1" sz="2500">
              <a:solidFill>
                <a:srgbClr val="333333"/>
              </a:solidFill>
              <a:latin typeface="Raleway"/>
              <a:ea typeface="Raleway"/>
              <a:cs typeface="Raleway"/>
              <a:sym typeface="Raleway"/>
            </a:endParaRPr>
          </a:p>
        </p:txBody>
      </p:sp>
      <p:pic>
        <p:nvPicPr>
          <p:cNvPr id="116" name="Google Shape;116;p14"/>
          <p:cNvPicPr preferRelativeResize="0"/>
          <p:nvPr/>
        </p:nvPicPr>
        <p:blipFill>
          <a:blip r:embed="rId4">
            <a:alphaModFix/>
          </a:blip>
          <a:stretch>
            <a:fillRect/>
          </a:stretch>
        </p:blipFill>
        <p:spPr>
          <a:xfrm>
            <a:off x="6391588" y="3257350"/>
            <a:ext cx="343300" cy="343300"/>
          </a:xfrm>
          <a:prstGeom prst="rect">
            <a:avLst/>
          </a:prstGeom>
          <a:noFill/>
          <a:ln>
            <a:noFill/>
          </a:ln>
        </p:spPr>
      </p:pic>
      <p:pic>
        <p:nvPicPr>
          <p:cNvPr id="117" name="Google Shape;117;p14"/>
          <p:cNvPicPr preferRelativeResize="0"/>
          <p:nvPr/>
        </p:nvPicPr>
        <p:blipFill>
          <a:blip r:embed="rId5">
            <a:alphaModFix/>
          </a:blip>
          <a:stretch>
            <a:fillRect/>
          </a:stretch>
        </p:blipFill>
        <p:spPr>
          <a:xfrm rot="1130141">
            <a:off x="6427093" y="1508890"/>
            <a:ext cx="272295" cy="272295"/>
          </a:xfrm>
          <a:prstGeom prst="rect">
            <a:avLst/>
          </a:prstGeom>
          <a:noFill/>
          <a:ln>
            <a:noFill/>
          </a:ln>
        </p:spPr>
      </p:pic>
      <p:pic>
        <p:nvPicPr>
          <p:cNvPr id="118" name="Google Shape;118;p14"/>
          <p:cNvPicPr preferRelativeResize="0"/>
          <p:nvPr/>
        </p:nvPicPr>
        <p:blipFill>
          <a:blip r:embed="rId6">
            <a:alphaModFix/>
          </a:blip>
          <a:stretch>
            <a:fillRect/>
          </a:stretch>
        </p:blipFill>
        <p:spPr>
          <a:xfrm>
            <a:off x="3194975" y="287822"/>
            <a:ext cx="623601" cy="639574"/>
          </a:xfrm>
          <a:prstGeom prst="rect">
            <a:avLst/>
          </a:prstGeom>
          <a:noFill/>
          <a:ln>
            <a:noFill/>
          </a:ln>
        </p:spPr>
      </p:pic>
      <p:pic>
        <p:nvPicPr>
          <p:cNvPr id="119" name="Google Shape;119;p14"/>
          <p:cNvPicPr preferRelativeResize="0"/>
          <p:nvPr/>
        </p:nvPicPr>
        <p:blipFill>
          <a:blip r:embed="rId7">
            <a:alphaModFix/>
          </a:blip>
          <a:stretch>
            <a:fillRect/>
          </a:stretch>
        </p:blipFill>
        <p:spPr>
          <a:xfrm>
            <a:off x="6392738" y="5455150"/>
            <a:ext cx="343300" cy="3165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p32"/>
          <p:cNvGrpSpPr/>
          <p:nvPr/>
        </p:nvGrpSpPr>
        <p:grpSpPr>
          <a:xfrm>
            <a:off x="12" y="-76200"/>
            <a:ext cx="12191988" cy="247125"/>
            <a:chOff x="12" y="0"/>
            <a:chExt cx="12191988" cy="247125"/>
          </a:xfrm>
        </p:grpSpPr>
        <p:pic>
          <p:nvPicPr>
            <p:cNvPr id="399" name="Google Shape;399;p32"/>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400" name="Google Shape;400;p32"/>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401" name="Google Shape;401;p32"/>
          <p:cNvGrpSpPr/>
          <p:nvPr/>
        </p:nvGrpSpPr>
        <p:grpSpPr>
          <a:xfrm>
            <a:off x="12" y="6705600"/>
            <a:ext cx="12191988" cy="247125"/>
            <a:chOff x="12" y="0"/>
            <a:chExt cx="12191988" cy="247125"/>
          </a:xfrm>
        </p:grpSpPr>
        <p:pic>
          <p:nvPicPr>
            <p:cNvPr id="402" name="Google Shape;402;p32"/>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403" name="Google Shape;403;p32"/>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404" name="Google Shape;404;p32"/>
          <p:cNvSpPr txBox="1"/>
          <p:nvPr>
            <p:ph type="ctrTitle"/>
          </p:nvPr>
        </p:nvSpPr>
        <p:spPr>
          <a:xfrm>
            <a:off x="288650" y="380475"/>
            <a:ext cx="9144000" cy="5025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2400"/>
              </a:spcBef>
              <a:spcAft>
                <a:spcPts val="0"/>
              </a:spcAft>
              <a:buSzPts val="6000"/>
              <a:buNone/>
            </a:pPr>
            <a:r>
              <a:t/>
            </a:r>
            <a:endParaRPr b="1" sz="2300">
              <a:solidFill>
                <a:srgbClr val="000000"/>
              </a:solidFill>
              <a:latin typeface="Arial"/>
              <a:ea typeface="Arial"/>
              <a:cs typeface="Arial"/>
              <a:sym typeface="Arial"/>
            </a:endParaRPr>
          </a:p>
          <a:p>
            <a:pPr indent="0" lvl="0" marL="0" rtl="0" algn="l">
              <a:lnSpc>
                <a:spcPct val="115000"/>
              </a:lnSpc>
              <a:spcBef>
                <a:spcPts val="2400"/>
              </a:spcBef>
              <a:spcAft>
                <a:spcPts val="600"/>
              </a:spcAft>
              <a:buSzPts val="6000"/>
              <a:buNone/>
            </a:pPr>
            <a:r>
              <a:rPr b="1" lang="en-US" sz="2800">
                <a:solidFill>
                  <a:srgbClr val="314247"/>
                </a:solidFill>
                <a:latin typeface="Raleway"/>
                <a:ea typeface="Raleway"/>
                <a:cs typeface="Raleway"/>
                <a:sym typeface="Raleway"/>
              </a:rPr>
              <a:t>SOCIAL WELL-BEING</a:t>
            </a:r>
            <a:endParaRPr/>
          </a:p>
        </p:txBody>
      </p:sp>
      <p:sp>
        <p:nvSpPr>
          <p:cNvPr id="405" name="Google Shape;405;p32"/>
          <p:cNvSpPr txBox="1"/>
          <p:nvPr/>
        </p:nvSpPr>
        <p:spPr>
          <a:xfrm>
            <a:off x="535875" y="1092525"/>
            <a:ext cx="11069700" cy="323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800"/>
              </a:spcAft>
              <a:buNone/>
            </a:pPr>
            <a:r>
              <a:t/>
            </a:r>
            <a:endParaRPr sz="900">
              <a:latin typeface="Avenir"/>
              <a:ea typeface="Avenir"/>
              <a:cs typeface="Avenir"/>
              <a:sym typeface="Avenir"/>
            </a:endParaRPr>
          </a:p>
        </p:txBody>
      </p:sp>
      <p:sp>
        <p:nvSpPr>
          <p:cNvPr id="406" name="Google Shape;406;p32"/>
          <p:cNvSpPr txBox="1"/>
          <p:nvPr/>
        </p:nvSpPr>
        <p:spPr>
          <a:xfrm>
            <a:off x="6175175" y="1872850"/>
            <a:ext cx="5430300" cy="45399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1200"/>
              </a:spcBef>
              <a:spcAft>
                <a:spcPts val="0"/>
              </a:spcAft>
              <a:buClr>
                <a:srgbClr val="4472C4"/>
              </a:buClr>
              <a:buSzPts val="900"/>
              <a:buChar char="-"/>
            </a:pPr>
            <a:r>
              <a:t/>
            </a:r>
            <a:endParaRPr sz="1100">
              <a:latin typeface="Calibri"/>
              <a:ea typeface="Calibri"/>
              <a:cs typeface="Calibri"/>
              <a:sym typeface="Calibri"/>
            </a:endParaRPr>
          </a:p>
          <a:p>
            <a:pPr indent="-323850" lvl="0" marL="457200" marR="0" rtl="0" algn="l">
              <a:lnSpc>
                <a:spcPct val="100000"/>
              </a:lnSpc>
              <a:spcBef>
                <a:spcPts val="0"/>
              </a:spcBef>
              <a:spcAft>
                <a:spcPts val="0"/>
              </a:spcAft>
              <a:buClr>
                <a:srgbClr val="314247"/>
              </a:buClr>
              <a:buSzPts val="1500"/>
              <a:buFont typeface="Raleway"/>
              <a:buChar char="●"/>
            </a:pPr>
            <a:r>
              <a:rPr b="1" lang="en-US" sz="1500">
                <a:solidFill>
                  <a:srgbClr val="314247"/>
                </a:solidFill>
                <a:latin typeface="Raleway"/>
                <a:ea typeface="Raleway"/>
                <a:cs typeface="Raleway"/>
                <a:sym typeface="Raleway"/>
              </a:rPr>
              <a:t>T</a:t>
            </a:r>
            <a:r>
              <a:rPr b="1" lang="en-US" sz="1500">
                <a:solidFill>
                  <a:srgbClr val="314247"/>
                </a:solidFill>
                <a:latin typeface="Raleway"/>
                <a:ea typeface="Raleway"/>
                <a:cs typeface="Raleway"/>
                <a:sym typeface="Raleway"/>
              </a:rPr>
              <a:t>he drop in social well-being scores</a:t>
            </a:r>
            <a:r>
              <a:rPr lang="en-US" sz="1500">
                <a:solidFill>
                  <a:srgbClr val="314247"/>
                </a:solidFill>
                <a:latin typeface="Raleway"/>
                <a:ea typeface="Raleway"/>
                <a:cs typeface="Raleway"/>
                <a:sym typeface="Raleway"/>
              </a:rPr>
              <a:t> is more significant for women. </a:t>
            </a:r>
            <a:endParaRPr sz="1500">
              <a:solidFill>
                <a:srgbClr val="314247"/>
              </a:solidFill>
              <a:latin typeface="Raleway"/>
              <a:ea typeface="Raleway"/>
              <a:cs typeface="Raleway"/>
              <a:sym typeface="Raleway"/>
            </a:endParaRPr>
          </a:p>
          <a:p>
            <a:pPr indent="-323850" lvl="0" marL="457200" marR="0" rtl="0" algn="l">
              <a:lnSpc>
                <a:spcPct val="100000"/>
              </a:lnSpc>
              <a:spcBef>
                <a:spcPts val="0"/>
              </a:spcBef>
              <a:spcAft>
                <a:spcPts val="0"/>
              </a:spcAft>
              <a:buClr>
                <a:srgbClr val="314247"/>
              </a:buClr>
              <a:buSzPts val="1500"/>
              <a:buFont typeface="Raleway"/>
              <a:buChar char="●"/>
            </a:pPr>
            <a:r>
              <a:rPr b="1" lang="en-US" sz="1500">
                <a:solidFill>
                  <a:srgbClr val="314247"/>
                </a:solidFill>
                <a:latin typeface="Raleway"/>
                <a:ea typeface="Raleway"/>
                <a:cs typeface="Raleway"/>
                <a:sym typeface="Raleway"/>
              </a:rPr>
              <a:t>Decrease in satisfaction with social interactions</a:t>
            </a:r>
            <a:r>
              <a:rPr lang="en-US" sz="1500">
                <a:solidFill>
                  <a:srgbClr val="314247"/>
                </a:solidFill>
                <a:latin typeface="Raleway"/>
                <a:ea typeface="Raleway"/>
                <a:cs typeface="Raleway"/>
                <a:sym typeface="Raleway"/>
              </a:rPr>
              <a:t>, particularly for women.</a:t>
            </a:r>
            <a:endParaRPr sz="1500">
              <a:solidFill>
                <a:srgbClr val="314247"/>
              </a:solidFill>
              <a:latin typeface="Raleway"/>
              <a:ea typeface="Raleway"/>
              <a:cs typeface="Raleway"/>
              <a:sym typeface="Raleway"/>
            </a:endParaRPr>
          </a:p>
          <a:p>
            <a:pPr indent="-323850" lvl="0" marL="457200" marR="0" rtl="0" algn="l">
              <a:lnSpc>
                <a:spcPct val="100000"/>
              </a:lnSpc>
              <a:spcBef>
                <a:spcPts val="0"/>
              </a:spcBef>
              <a:spcAft>
                <a:spcPts val="0"/>
              </a:spcAft>
              <a:buClr>
                <a:srgbClr val="314247"/>
              </a:buClr>
              <a:buSzPts val="1500"/>
              <a:buFont typeface="Raleway"/>
              <a:buChar char="●"/>
            </a:pPr>
            <a:r>
              <a:rPr b="1" lang="en-US" sz="1500">
                <a:solidFill>
                  <a:srgbClr val="314247"/>
                </a:solidFill>
                <a:latin typeface="Raleway"/>
                <a:ea typeface="Raleway"/>
                <a:cs typeface="Raleway"/>
                <a:sym typeface="Raleway"/>
              </a:rPr>
              <a:t>A notable decline was observed in the availability</a:t>
            </a:r>
            <a:r>
              <a:rPr lang="en-US" sz="1500">
                <a:solidFill>
                  <a:srgbClr val="314247"/>
                </a:solidFill>
                <a:latin typeface="Raleway"/>
                <a:ea typeface="Raleway"/>
                <a:cs typeface="Raleway"/>
                <a:sym typeface="Raleway"/>
              </a:rPr>
              <a:t> of someone to turn to in case of danger or need for help. </a:t>
            </a:r>
            <a:endParaRPr sz="1500">
              <a:solidFill>
                <a:srgbClr val="314247"/>
              </a:solidFill>
              <a:latin typeface="Raleway"/>
              <a:ea typeface="Raleway"/>
              <a:cs typeface="Raleway"/>
              <a:sym typeface="Raleway"/>
            </a:endParaRPr>
          </a:p>
          <a:p>
            <a:pPr indent="-323850" lvl="0" marL="457200" marR="0" rtl="0" algn="l">
              <a:lnSpc>
                <a:spcPct val="100000"/>
              </a:lnSpc>
              <a:spcBef>
                <a:spcPts val="0"/>
              </a:spcBef>
              <a:spcAft>
                <a:spcPts val="0"/>
              </a:spcAft>
              <a:buClr>
                <a:srgbClr val="314247"/>
              </a:buClr>
              <a:buSzPts val="1500"/>
              <a:buFont typeface="Raleway"/>
              <a:buChar char="●"/>
            </a:pPr>
            <a:r>
              <a:rPr b="1" lang="en-US" sz="1500">
                <a:solidFill>
                  <a:srgbClr val="314247"/>
                </a:solidFill>
                <a:latin typeface="Raleway"/>
                <a:ea typeface="Raleway"/>
                <a:cs typeface="Raleway"/>
                <a:sym typeface="Raleway"/>
              </a:rPr>
              <a:t>Isolation impacts adults</a:t>
            </a:r>
            <a:r>
              <a:rPr lang="en-US" sz="1500">
                <a:solidFill>
                  <a:srgbClr val="314247"/>
                </a:solidFill>
                <a:latin typeface="Raleway"/>
                <a:ea typeface="Raleway"/>
                <a:cs typeface="Raleway"/>
                <a:sym typeface="Raleway"/>
              </a:rPr>
              <a:t>, especially women, but also children: The proportion of families unable to access schooling has almost tripled for the displaced and quadrupled for hosts.</a:t>
            </a:r>
            <a:endParaRPr sz="1500">
              <a:solidFill>
                <a:srgbClr val="314247"/>
              </a:solidFill>
              <a:latin typeface="Raleway"/>
              <a:ea typeface="Raleway"/>
              <a:cs typeface="Raleway"/>
              <a:sym typeface="Raleway"/>
            </a:endParaRPr>
          </a:p>
          <a:p>
            <a:pPr indent="0" lvl="0" marL="457200" marR="0" rtl="0" algn="l">
              <a:lnSpc>
                <a:spcPct val="100000"/>
              </a:lnSpc>
              <a:spcBef>
                <a:spcPts val="600"/>
              </a:spcBef>
              <a:spcAft>
                <a:spcPts val="0"/>
              </a:spcAft>
              <a:buNone/>
            </a:pPr>
            <a:r>
              <a:t/>
            </a:r>
            <a:endParaRPr sz="1100"/>
          </a:p>
          <a:p>
            <a:pPr indent="0" lvl="0" marL="0" rtl="0" algn="l">
              <a:lnSpc>
                <a:spcPct val="115000"/>
              </a:lnSpc>
              <a:spcBef>
                <a:spcPts val="1200"/>
              </a:spcBef>
              <a:spcAft>
                <a:spcPts val="0"/>
              </a:spcAft>
              <a:buNone/>
            </a:pPr>
            <a:r>
              <a:t/>
            </a:r>
            <a:endParaRPr i="1" sz="900">
              <a:solidFill>
                <a:srgbClr val="4472C4"/>
              </a:solidFill>
            </a:endParaRPr>
          </a:p>
          <a:p>
            <a:pPr indent="0" lvl="0" marL="0" rtl="0" algn="l">
              <a:lnSpc>
                <a:spcPct val="115000"/>
              </a:lnSpc>
              <a:spcBef>
                <a:spcPts val="1200"/>
              </a:spcBef>
              <a:spcAft>
                <a:spcPts val="0"/>
              </a:spcAft>
              <a:buNone/>
            </a:pPr>
            <a:r>
              <a:t/>
            </a:r>
            <a:endParaRPr i="1" sz="900">
              <a:solidFill>
                <a:srgbClr val="4472C4"/>
              </a:solidFill>
            </a:endParaRPr>
          </a:p>
        </p:txBody>
      </p:sp>
      <p:sp>
        <p:nvSpPr>
          <p:cNvPr id="407" name="Google Shape;407;p32"/>
          <p:cNvSpPr txBox="1"/>
          <p:nvPr/>
        </p:nvSpPr>
        <p:spPr>
          <a:xfrm>
            <a:off x="288650" y="1190950"/>
            <a:ext cx="11694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14247"/>
                </a:solidFill>
                <a:latin typeface="Raleway"/>
                <a:ea typeface="Raleway"/>
                <a:cs typeface="Raleway"/>
                <a:sym typeface="Raleway"/>
              </a:rPr>
              <a:t>Social well-being: </a:t>
            </a:r>
            <a:r>
              <a:rPr lang="en-US" sz="1800">
                <a:solidFill>
                  <a:srgbClr val="314247"/>
                </a:solidFill>
                <a:latin typeface="Raleway"/>
                <a:ea typeface="Raleway"/>
                <a:cs typeface="Raleway"/>
                <a:sym typeface="Raleway"/>
              </a:rPr>
              <a:t>ability to spend time with friends and family, access space to socialise, getting along, a network.</a:t>
            </a:r>
            <a:endParaRPr sz="1800"/>
          </a:p>
        </p:txBody>
      </p:sp>
      <p:pic>
        <p:nvPicPr>
          <p:cNvPr id="408" name="Google Shape;408;p32"/>
          <p:cNvPicPr preferRelativeResize="0"/>
          <p:nvPr/>
        </p:nvPicPr>
        <p:blipFill>
          <a:blip r:embed="rId4">
            <a:alphaModFix/>
          </a:blip>
          <a:stretch>
            <a:fillRect/>
          </a:stretch>
        </p:blipFill>
        <p:spPr>
          <a:xfrm>
            <a:off x="18245" y="2064050"/>
            <a:ext cx="6263255" cy="4539900"/>
          </a:xfrm>
          <a:prstGeom prst="rect">
            <a:avLst/>
          </a:prstGeom>
          <a:noFill/>
          <a:ln>
            <a:noFill/>
          </a:ln>
        </p:spPr>
      </p:pic>
      <p:sp>
        <p:nvSpPr>
          <p:cNvPr id="409" name="Google Shape;409;p32"/>
          <p:cNvSpPr/>
          <p:nvPr/>
        </p:nvSpPr>
        <p:spPr>
          <a:xfrm>
            <a:off x="6618050" y="4761700"/>
            <a:ext cx="4816500" cy="1651200"/>
          </a:xfrm>
          <a:prstGeom prst="roundRect">
            <a:avLst>
              <a:gd fmla="val 16667" name="adj"/>
            </a:avLst>
          </a:prstGeom>
          <a:solidFill>
            <a:srgbClr val="F6A87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5833"/>
              </a:lnSpc>
              <a:spcBef>
                <a:spcPts val="0"/>
              </a:spcBef>
              <a:spcAft>
                <a:spcPts val="0"/>
              </a:spcAft>
              <a:buNone/>
            </a:pPr>
            <a:r>
              <a:t/>
            </a:r>
            <a:endParaRPr b="1" i="1" sz="1300">
              <a:solidFill>
                <a:srgbClr val="333333"/>
              </a:solidFill>
              <a:latin typeface="Raleway"/>
              <a:ea typeface="Raleway"/>
              <a:cs typeface="Raleway"/>
              <a:sym typeface="Raleway"/>
            </a:endParaRPr>
          </a:p>
          <a:p>
            <a:pPr indent="0" lvl="0" marL="0" rtl="0" algn="l">
              <a:lnSpc>
                <a:spcPct val="105833"/>
              </a:lnSpc>
              <a:spcBef>
                <a:spcPts val="800"/>
              </a:spcBef>
              <a:spcAft>
                <a:spcPts val="0"/>
              </a:spcAft>
              <a:buNone/>
            </a:pPr>
            <a:r>
              <a:rPr b="1" i="1" lang="en-US">
                <a:solidFill>
                  <a:srgbClr val="333333"/>
                </a:solidFill>
                <a:latin typeface="Raleway"/>
                <a:ea typeface="Raleway"/>
                <a:cs typeface="Raleway"/>
                <a:sym typeface="Raleway"/>
              </a:rPr>
              <a:t>‘I love visiting my close relatives and families such as  my mother and father who are living in the city, I am not able to meet them soon or anytime and can’t go to their house because the cost of transportation from here to their house is so high and I can’t afford it’. </a:t>
            </a:r>
            <a:endParaRPr b="1" i="1">
              <a:solidFill>
                <a:srgbClr val="333333"/>
              </a:solidFill>
              <a:latin typeface="Raleway"/>
              <a:ea typeface="Raleway"/>
              <a:cs typeface="Raleway"/>
              <a:sym typeface="Raleway"/>
            </a:endParaRPr>
          </a:p>
          <a:p>
            <a:pPr indent="0" lvl="0" marL="0" rtl="0" algn="r">
              <a:lnSpc>
                <a:spcPct val="105833"/>
              </a:lnSpc>
              <a:spcBef>
                <a:spcPts val="800"/>
              </a:spcBef>
              <a:spcAft>
                <a:spcPts val="0"/>
              </a:spcAft>
              <a:buNone/>
            </a:pPr>
            <a:r>
              <a:rPr b="1" i="1" lang="en-US">
                <a:solidFill>
                  <a:srgbClr val="333333"/>
                </a:solidFill>
                <a:latin typeface="Raleway"/>
                <a:ea typeface="Raleway"/>
                <a:cs typeface="Raleway"/>
                <a:sym typeface="Raleway"/>
              </a:rPr>
              <a:t>(Female IDP in Barikab)</a:t>
            </a:r>
            <a:endParaRPr b="1" i="1">
              <a:solidFill>
                <a:srgbClr val="333333"/>
              </a:solidFill>
              <a:latin typeface="Raleway"/>
              <a:ea typeface="Raleway"/>
              <a:cs typeface="Raleway"/>
              <a:sym typeface="Raleway"/>
            </a:endParaRPr>
          </a:p>
          <a:p>
            <a:pPr indent="0" lvl="0" marL="0" rtl="0" algn="l">
              <a:lnSpc>
                <a:spcPct val="115000"/>
              </a:lnSpc>
              <a:spcBef>
                <a:spcPts val="1200"/>
              </a:spcBef>
              <a:spcAft>
                <a:spcPts val="0"/>
              </a:spcAft>
              <a:buNone/>
            </a:pPr>
            <a:r>
              <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grpSp>
        <p:nvGrpSpPr>
          <p:cNvPr id="415" name="Google Shape;415;p33"/>
          <p:cNvGrpSpPr/>
          <p:nvPr/>
        </p:nvGrpSpPr>
        <p:grpSpPr>
          <a:xfrm>
            <a:off x="12" y="-76200"/>
            <a:ext cx="12191988" cy="247125"/>
            <a:chOff x="12" y="0"/>
            <a:chExt cx="12191988" cy="247125"/>
          </a:xfrm>
        </p:grpSpPr>
        <p:pic>
          <p:nvPicPr>
            <p:cNvPr id="416" name="Google Shape;416;p33"/>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417" name="Google Shape;417;p33"/>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418" name="Google Shape;418;p33"/>
          <p:cNvGrpSpPr/>
          <p:nvPr/>
        </p:nvGrpSpPr>
        <p:grpSpPr>
          <a:xfrm>
            <a:off x="12" y="6705600"/>
            <a:ext cx="12191988" cy="247125"/>
            <a:chOff x="12" y="0"/>
            <a:chExt cx="12191988" cy="247125"/>
          </a:xfrm>
        </p:grpSpPr>
        <p:pic>
          <p:nvPicPr>
            <p:cNvPr id="419" name="Google Shape;419;p33"/>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420" name="Google Shape;420;p33"/>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421" name="Google Shape;421;p33"/>
          <p:cNvSpPr txBox="1"/>
          <p:nvPr>
            <p:ph type="ctrTitle"/>
          </p:nvPr>
        </p:nvSpPr>
        <p:spPr>
          <a:xfrm>
            <a:off x="535875" y="431238"/>
            <a:ext cx="9144000" cy="5025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2400"/>
              </a:spcBef>
              <a:spcAft>
                <a:spcPts val="0"/>
              </a:spcAft>
              <a:buSzPts val="6000"/>
              <a:buNone/>
            </a:pPr>
            <a:r>
              <a:t/>
            </a:r>
            <a:endParaRPr b="1" sz="2300">
              <a:solidFill>
                <a:srgbClr val="000000"/>
              </a:solidFill>
              <a:latin typeface="Arial"/>
              <a:ea typeface="Arial"/>
              <a:cs typeface="Arial"/>
              <a:sym typeface="Arial"/>
            </a:endParaRPr>
          </a:p>
          <a:p>
            <a:pPr indent="0" lvl="0" marL="0" rtl="0" algn="l">
              <a:lnSpc>
                <a:spcPct val="115000"/>
              </a:lnSpc>
              <a:spcBef>
                <a:spcPts val="2400"/>
              </a:spcBef>
              <a:spcAft>
                <a:spcPts val="600"/>
              </a:spcAft>
              <a:buSzPts val="6000"/>
              <a:buNone/>
            </a:pPr>
            <a:r>
              <a:rPr b="1" lang="en-US" sz="2800">
                <a:solidFill>
                  <a:srgbClr val="314247"/>
                </a:solidFill>
                <a:latin typeface="Raleway"/>
                <a:ea typeface="Raleway"/>
                <a:cs typeface="Raleway"/>
                <a:sym typeface="Raleway"/>
              </a:rPr>
              <a:t>PSYCHOSOCIAL WELL-BEING </a:t>
            </a:r>
            <a:endParaRPr/>
          </a:p>
        </p:txBody>
      </p:sp>
      <p:sp>
        <p:nvSpPr>
          <p:cNvPr id="422" name="Google Shape;422;p33"/>
          <p:cNvSpPr txBox="1"/>
          <p:nvPr/>
        </p:nvSpPr>
        <p:spPr>
          <a:xfrm>
            <a:off x="535875" y="1092525"/>
            <a:ext cx="11069700" cy="323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800"/>
              </a:spcAft>
              <a:buNone/>
            </a:pPr>
            <a:r>
              <a:t/>
            </a:r>
            <a:endParaRPr sz="900">
              <a:latin typeface="Avenir"/>
              <a:ea typeface="Avenir"/>
              <a:cs typeface="Avenir"/>
              <a:sym typeface="Avenir"/>
            </a:endParaRPr>
          </a:p>
        </p:txBody>
      </p:sp>
      <p:sp>
        <p:nvSpPr>
          <p:cNvPr id="423" name="Google Shape;423;p33"/>
          <p:cNvSpPr txBox="1"/>
          <p:nvPr/>
        </p:nvSpPr>
        <p:spPr>
          <a:xfrm>
            <a:off x="403075" y="2105963"/>
            <a:ext cx="5835600" cy="390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Respondents are </a:t>
            </a:r>
            <a:r>
              <a:rPr b="1" lang="en-US" sz="1800">
                <a:solidFill>
                  <a:srgbClr val="314247"/>
                </a:solidFill>
                <a:latin typeface="Raleway"/>
                <a:ea typeface="Raleway"/>
                <a:cs typeface="Raleway"/>
                <a:sym typeface="Raleway"/>
              </a:rPr>
              <a:t>less satisfied with their lives in 2022</a:t>
            </a:r>
            <a:r>
              <a:rPr lang="en-US" sz="1800">
                <a:solidFill>
                  <a:srgbClr val="314247"/>
                </a:solidFill>
                <a:latin typeface="Raleway"/>
                <a:ea typeface="Raleway"/>
                <a:cs typeface="Raleway"/>
                <a:sym typeface="Raleway"/>
              </a:rPr>
              <a:t>, especially the displaced. </a:t>
            </a:r>
            <a:br>
              <a:rPr lang="en-US" sz="1800">
                <a:solidFill>
                  <a:srgbClr val="314247"/>
                </a:solidFill>
                <a:latin typeface="Raleway"/>
                <a:ea typeface="Raleway"/>
                <a:cs typeface="Raleway"/>
                <a:sym typeface="Raleway"/>
              </a:rPr>
            </a:b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Increase among those who feel they do not use their time productively,</a:t>
            </a:r>
            <a:r>
              <a:rPr lang="en-US" sz="1800">
                <a:solidFill>
                  <a:srgbClr val="314247"/>
                </a:solidFill>
                <a:latin typeface="Raleway"/>
                <a:ea typeface="Raleway"/>
                <a:cs typeface="Raleway"/>
                <a:sym typeface="Raleway"/>
              </a:rPr>
              <a:t> particularly in Barikab. Nothing to alleviate sense of boredom and lack of purpose. </a:t>
            </a:r>
            <a:br>
              <a:rPr lang="en-US" sz="1800">
                <a:solidFill>
                  <a:srgbClr val="314247"/>
                </a:solidFill>
                <a:latin typeface="Raleway"/>
                <a:ea typeface="Raleway"/>
                <a:cs typeface="Raleway"/>
                <a:sym typeface="Raleway"/>
              </a:rPr>
            </a:b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After initial hope</a:t>
            </a:r>
            <a:r>
              <a:rPr lang="en-US" sz="1800">
                <a:solidFill>
                  <a:srgbClr val="314247"/>
                </a:solidFill>
                <a:latin typeface="Raleway"/>
                <a:ea typeface="Raleway"/>
                <a:cs typeface="Raleway"/>
                <a:sym typeface="Raleway"/>
              </a:rPr>
              <a:t> / optimism in round 1, now widespread belief in round 2 that </a:t>
            </a:r>
            <a:r>
              <a:rPr b="1" lang="en-US" sz="1800">
                <a:solidFill>
                  <a:srgbClr val="314247"/>
                </a:solidFill>
                <a:latin typeface="Raleway"/>
                <a:ea typeface="Raleway"/>
                <a:cs typeface="Raleway"/>
                <a:sym typeface="Raleway"/>
              </a:rPr>
              <a:t>children’s future will be worse. </a:t>
            </a:r>
            <a:endParaRPr b="1" sz="1800">
              <a:solidFill>
                <a:srgbClr val="314247"/>
              </a:solidFill>
              <a:latin typeface="Raleway"/>
              <a:ea typeface="Raleway"/>
              <a:cs typeface="Raleway"/>
              <a:sym typeface="Raleway"/>
            </a:endParaRPr>
          </a:p>
          <a:p>
            <a:pPr indent="0" lvl="0" marL="457200" rtl="0" algn="l">
              <a:lnSpc>
                <a:spcPct val="115000"/>
              </a:lnSpc>
              <a:spcBef>
                <a:spcPts val="1200"/>
              </a:spcBef>
              <a:spcAft>
                <a:spcPts val="0"/>
              </a:spcAft>
              <a:buNone/>
            </a:pPr>
            <a:r>
              <a:t/>
            </a:r>
            <a:endParaRPr b="1" sz="1800">
              <a:latin typeface="Calibri"/>
              <a:ea typeface="Calibri"/>
              <a:cs typeface="Calibri"/>
              <a:sym typeface="Calibri"/>
            </a:endParaRPr>
          </a:p>
        </p:txBody>
      </p:sp>
      <p:sp>
        <p:nvSpPr>
          <p:cNvPr id="424" name="Google Shape;424;p33"/>
          <p:cNvSpPr txBox="1"/>
          <p:nvPr/>
        </p:nvSpPr>
        <p:spPr>
          <a:xfrm>
            <a:off x="403075" y="930825"/>
            <a:ext cx="11488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14247"/>
                </a:solidFill>
                <a:latin typeface="Raleway"/>
                <a:ea typeface="Raleway"/>
                <a:cs typeface="Raleway"/>
                <a:sym typeface="Raleway"/>
              </a:rPr>
              <a:t>Psychosocial well-being : life satisfaction, feeling at home, optimism, feelings of independence and agency and being treated with respect. </a:t>
            </a:r>
            <a:endParaRPr sz="1800"/>
          </a:p>
        </p:txBody>
      </p:sp>
      <p:pic>
        <p:nvPicPr>
          <p:cNvPr id="425" name="Google Shape;425;p33"/>
          <p:cNvPicPr preferRelativeResize="0"/>
          <p:nvPr/>
        </p:nvPicPr>
        <p:blipFill>
          <a:blip r:embed="rId4">
            <a:alphaModFix/>
          </a:blip>
          <a:stretch>
            <a:fillRect/>
          </a:stretch>
        </p:blipFill>
        <p:spPr>
          <a:xfrm>
            <a:off x="7115874" y="2049153"/>
            <a:ext cx="4853500" cy="3541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4"/>
          <p:cNvSpPr txBox="1"/>
          <p:nvPr>
            <p:ph idx="1" type="subTitle"/>
          </p:nvPr>
        </p:nvSpPr>
        <p:spPr>
          <a:xfrm>
            <a:off x="2311050" y="3079650"/>
            <a:ext cx="7569900" cy="69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b="1" lang="en-US" sz="4000">
                <a:solidFill>
                  <a:schemeClr val="lt1"/>
                </a:solidFill>
                <a:latin typeface="Raleway"/>
                <a:ea typeface="Raleway"/>
                <a:cs typeface="Raleway"/>
                <a:sym typeface="Raleway"/>
              </a:rPr>
              <a:t>Gender </a:t>
            </a:r>
            <a:endParaRPr>
              <a:latin typeface="Raleway"/>
              <a:ea typeface="Raleway"/>
              <a:cs typeface="Raleway"/>
              <a:sym typeface="Raleway"/>
            </a:endParaRPr>
          </a:p>
        </p:txBody>
      </p:sp>
      <p:pic>
        <p:nvPicPr>
          <p:cNvPr id="432" name="Google Shape;432;p34"/>
          <p:cNvPicPr preferRelativeResize="0"/>
          <p:nvPr/>
        </p:nvPicPr>
        <p:blipFill>
          <a:blip r:embed="rId3">
            <a:alphaModFix/>
          </a:blip>
          <a:stretch>
            <a:fillRect/>
          </a:stretch>
        </p:blipFill>
        <p:spPr>
          <a:xfrm>
            <a:off x="9870425" y="127600"/>
            <a:ext cx="2071450" cy="2071450"/>
          </a:xfrm>
          <a:prstGeom prst="rect">
            <a:avLst/>
          </a:prstGeom>
          <a:noFill/>
          <a:ln>
            <a:noFill/>
          </a:ln>
        </p:spPr>
      </p:pic>
      <p:pic>
        <p:nvPicPr>
          <p:cNvPr id="433" name="Google Shape;433;p34"/>
          <p:cNvPicPr preferRelativeResize="0"/>
          <p:nvPr/>
        </p:nvPicPr>
        <p:blipFill rotWithShape="1">
          <a:blip r:embed="rId4">
            <a:alphaModFix/>
          </a:blip>
          <a:srcRect b="0" l="31483" r="20706" t="0"/>
          <a:stretch/>
        </p:blipFill>
        <p:spPr>
          <a:xfrm>
            <a:off x="0" y="424363"/>
            <a:ext cx="4249723" cy="6104000"/>
          </a:xfrm>
          <a:prstGeom prst="rect">
            <a:avLst/>
          </a:prstGeom>
          <a:noFill/>
          <a:ln>
            <a:noFill/>
          </a:ln>
        </p:spPr>
      </p:pic>
      <p:grpSp>
        <p:nvGrpSpPr>
          <p:cNvPr id="434" name="Google Shape;434;p34"/>
          <p:cNvGrpSpPr/>
          <p:nvPr/>
        </p:nvGrpSpPr>
        <p:grpSpPr>
          <a:xfrm>
            <a:off x="12" y="6705600"/>
            <a:ext cx="12191988" cy="247125"/>
            <a:chOff x="12" y="0"/>
            <a:chExt cx="12191988" cy="247125"/>
          </a:xfrm>
        </p:grpSpPr>
        <p:pic>
          <p:nvPicPr>
            <p:cNvPr id="435" name="Google Shape;435;p34"/>
            <p:cNvPicPr preferRelativeResize="0"/>
            <p:nvPr/>
          </p:nvPicPr>
          <p:blipFill>
            <a:blip r:embed="rId5">
              <a:alphaModFix/>
            </a:blip>
            <a:stretch>
              <a:fillRect/>
            </a:stretch>
          </p:blipFill>
          <p:spPr>
            <a:xfrm>
              <a:off x="12" y="4"/>
              <a:ext cx="7905750" cy="219075"/>
            </a:xfrm>
            <a:prstGeom prst="rect">
              <a:avLst/>
            </a:prstGeom>
            <a:noFill/>
            <a:ln>
              <a:noFill/>
            </a:ln>
          </p:spPr>
        </p:pic>
        <p:pic>
          <p:nvPicPr>
            <p:cNvPr id="436" name="Google Shape;436;p34"/>
            <p:cNvPicPr preferRelativeResize="0"/>
            <p:nvPr/>
          </p:nvPicPr>
          <p:blipFill rotWithShape="1">
            <a:blip r:embed="rId5">
              <a:alphaModFix/>
            </a:blip>
            <a:srcRect b="-12803" l="11017" r="34708" t="0"/>
            <a:stretch/>
          </p:blipFill>
          <p:spPr>
            <a:xfrm>
              <a:off x="7901226" y="0"/>
              <a:ext cx="4290774" cy="247125"/>
            </a:xfrm>
            <a:prstGeom prst="rect">
              <a:avLst/>
            </a:prstGeom>
            <a:noFill/>
            <a:ln>
              <a:noFill/>
            </a:ln>
          </p:spPr>
        </p:pic>
      </p:grpSp>
      <p:grpSp>
        <p:nvGrpSpPr>
          <p:cNvPr id="437" name="Google Shape;437;p34"/>
          <p:cNvGrpSpPr/>
          <p:nvPr/>
        </p:nvGrpSpPr>
        <p:grpSpPr>
          <a:xfrm>
            <a:off x="12" y="0"/>
            <a:ext cx="12191988" cy="247125"/>
            <a:chOff x="12" y="0"/>
            <a:chExt cx="12191988" cy="247125"/>
          </a:xfrm>
        </p:grpSpPr>
        <p:pic>
          <p:nvPicPr>
            <p:cNvPr id="438" name="Google Shape;438;p34"/>
            <p:cNvPicPr preferRelativeResize="0"/>
            <p:nvPr/>
          </p:nvPicPr>
          <p:blipFill>
            <a:blip r:embed="rId5">
              <a:alphaModFix/>
            </a:blip>
            <a:stretch>
              <a:fillRect/>
            </a:stretch>
          </p:blipFill>
          <p:spPr>
            <a:xfrm>
              <a:off x="12" y="4"/>
              <a:ext cx="7905750" cy="219075"/>
            </a:xfrm>
            <a:prstGeom prst="rect">
              <a:avLst/>
            </a:prstGeom>
            <a:noFill/>
            <a:ln>
              <a:noFill/>
            </a:ln>
          </p:spPr>
        </p:pic>
        <p:pic>
          <p:nvPicPr>
            <p:cNvPr id="439" name="Google Shape;439;p34"/>
            <p:cNvPicPr preferRelativeResize="0"/>
            <p:nvPr/>
          </p:nvPicPr>
          <p:blipFill rotWithShape="1">
            <a:blip r:embed="rId5">
              <a:alphaModFix/>
            </a:blip>
            <a:srcRect b="-12803" l="11017" r="34708" t="0"/>
            <a:stretch/>
          </p:blipFill>
          <p:spPr>
            <a:xfrm>
              <a:off x="7901226" y="0"/>
              <a:ext cx="4290774" cy="247125"/>
            </a:xfrm>
            <a:prstGeom prst="rect">
              <a:avLst/>
            </a:prstGeom>
            <a:noFill/>
            <a:ln>
              <a:noFill/>
            </a:ln>
          </p:spPr>
        </p:pic>
      </p:grpSp>
      <p:sp>
        <p:nvSpPr>
          <p:cNvPr id="440" name="Google Shape;440;p34"/>
          <p:cNvSpPr txBox="1"/>
          <p:nvPr/>
        </p:nvSpPr>
        <p:spPr>
          <a:xfrm>
            <a:off x="6211300" y="3039450"/>
            <a:ext cx="40257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lt1"/>
              </a:buClr>
              <a:buSzPts val="4000"/>
              <a:buFont typeface="Arial"/>
              <a:buNone/>
            </a:pPr>
            <a:r>
              <a:rPr b="1" lang="en-US" sz="4000">
                <a:solidFill>
                  <a:srgbClr val="548194"/>
                </a:solidFill>
                <a:latin typeface="Raleway"/>
                <a:ea typeface="Raleway"/>
                <a:cs typeface="Raleway"/>
                <a:sym typeface="Raleway"/>
              </a:rPr>
              <a:t>Women</a:t>
            </a:r>
            <a:endParaRPr b="1" sz="4000">
              <a:solidFill>
                <a:srgbClr val="548194"/>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grpSp>
        <p:nvGrpSpPr>
          <p:cNvPr id="446" name="Google Shape;446;p35"/>
          <p:cNvGrpSpPr/>
          <p:nvPr/>
        </p:nvGrpSpPr>
        <p:grpSpPr>
          <a:xfrm>
            <a:off x="12" y="-76200"/>
            <a:ext cx="12191988" cy="247125"/>
            <a:chOff x="12" y="0"/>
            <a:chExt cx="12191988" cy="247125"/>
          </a:xfrm>
        </p:grpSpPr>
        <p:pic>
          <p:nvPicPr>
            <p:cNvPr id="447" name="Google Shape;447;p35"/>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448" name="Google Shape;448;p35"/>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449" name="Google Shape;449;p35"/>
          <p:cNvGrpSpPr/>
          <p:nvPr/>
        </p:nvGrpSpPr>
        <p:grpSpPr>
          <a:xfrm>
            <a:off x="12" y="6705600"/>
            <a:ext cx="12191988" cy="247125"/>
            <a:chOff x="12" y="0"/>
            <a:chExt cx="12191988" cy="247125"/>
          </a:xfrm>
        </p:grpSpPr>
        <p:pic>
          <p:nvPicPr>
            <p:cNvPr id="450" name="Google Shape;450;p35"/>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451" name="Google Shape;451;p35"/>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pic>
        <p:nvPicPr>
          <p:cNvPr id="452" name="Google Shape;452;p35"/>
          <p:cNvPicPr preferRelativeResize="0"/>
          <p:nvPr/>
        </p:nvPicPr>
        <p:blipFill rotWithShape="1">
          <a:blip r:embed="rId4">
            <a:alphaModFix/>
          </a:blip>
          <a:srcRect b="0" l="59" r="59" t="0"/>
          <a:stretch/>
        </p:blipFill>
        <p:spPr>
          <a:xfrm>
            <a:off x="630600" y="1693438"/>
            <a:ext cx="6077677" cy="4428013"/>
          </a:xfrm>
          <a:prstGeom prst="rect">
            <a:avLst/>
          </a:prstGeom>
          <a:noFill/>
          <a:ln>
            <a:noFill/>
          </a:ln>
        </p:spPr>
      </p:pic>
      <p:sp>
        <p:nvSpPr>
          <p:cNvPr id="453" name="Google Shape;453;p35"/>
          <p:cNvSpPr txBox="1"/>
          <p:nvPr/>
        </p:nvSpPr>
        <p:spPr>
          <a:xfrm>
            <a:off x="554400" y="1116275"/>
            <a:ext cx="10930800" cy="4617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1200"/>
              </a:spcAft>
              <a:buNone/>
            </a:pPr>
            <a:r>
              <a:rPr b="1" lang="en-US" sz="1800">
                <a:solidFill>
                  <a:srgbClr val="ED6554"/>
                </a:solidFill>
                <a:latin typeface="Raleway"/>
                <a:ea typeface="Raleway"/>
                <a:cs typeface="Raleway"/>
                <a:sym typeface="Raleway"/>
              </a:rPr>
              <a:t>Female-headed households face a grave deterioration in circumstance between the two rounds.</a:t>
            </a:r>
            <a:endParaRPr b="1" sz="1800">
              <a:solidFill>
                <a:srgbClr val="ED6554"/>
              </a:solidFill>
              <a:latin typeface="Raleway"/>
              <a:ea typeface="Raleway"/>
              <a:cs typeface="Raleway"/>
              <a:sym typeface="Raleway"/>
            </a:endParaRPr>
          </a:p>
        </p:txBody>
      </p:sp>
      <p:sp>
        <p:nvSpPr>
          <p:cNvPr id="454" name="Google Shape;454;p35"/>
          <p:cNvSpPr txBox="1"/>
          <p:nvPr/>
        </p:nvSpPr>
        <p:spPr>
          <a:xfrm>
            <a:off x="7182175" y="1756038"/>
            <a:ext cx="4421100" cy="4771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600"/>
              </a:spcBef>
              <a:spcAft>
                <a:spcPts val="0"/>
              </a:spcAft>
              <a:buClr>
                <a:srgbClr val="314247"/>
              </a:buClr>
              <a:buSzPts val="1800"/>
              <a:buFont typeface="Raleway"/>
              <a:buChar char="●"/>
            </a:pPr>
            <a:r>
              <a:rPr b="1" lang="en-US" sz="1800">
                <a:solidFill>
                  <a:srgbClr val="314247"/>
                </a:solidFill>
                <a:latin typeface="Raleway"/>
                <a:ea typeface="Raleway"/>
                <a:cs typeface="Raleway"/>
                <a:sym typeface="Raleway"/>
              </a:rPr>
              <a:t>They make less money </a:t>
            </a:r>
            <a:r>
              <a:rPr lang="en-US" sz="1800">
                <a:solidFill>
                  <a:srgbClr val="314247"/>
                </a:solidFill>
                <a:latin typeface="Raleway"/>
                <a:ea typeface="Raleway"/>
                <a:cs typeface="Raleway"/>
                <a:sym typeface="Raleway"/>
              </a:rPr>
              <a:t>(lower monthly income), have lower income stability, have a worse-off financial situation and are </a:t>
            </a:r>
            <a:r>
              <a:rPr b="1" lang="en-US" sz="1800">
                <a:solidFill>
                  <a:srgbClr val="314247"/>
                </a:solidFill>
                <a:latin typeface="Raleway"/>
                <a:ea typeface="Raleway"/>
                <a:cs typeface="Raleway"/>
                <a:sym typeface="Raleway"/>
              </a:rPr>
              <a:t>much less likely to be able to cover their household expenses </a:t>
            </a:r>
            <a:r>
              <a:rPr lang="en-US" sz="1800">
                <a:solidFill>
                  <a:srgbClr val="314247"/>
                </a:solidFill>
                <a:latin typeface="Raleway"/>
                <a:ea typeface="Raleway"/>
                <a:cs typeface="Raleway"/>
                <a:sym typeface="Raleway"/>
              </a:rPr>
              <a:t>through income from work.</a:t>
            </a:r>
            <a:br>
              <a:rPr lang="en-US" sz="1800">
                <a:solidFill>
                  <a:srgbClr val="314247"/>
                </a:solidFill>
                <a:latin typeface="Raleway"/>
                <a:ea typeface="Raleway"/>
                <a:cs typeface="Raleway"/>
                <a:sym typeface="Raleway"/>
              </a:rPr>
            </a:br>
            <a:endParaRPr sz="1800">
              <a:solidFill>
                <a:srgbClr val="314247"/>
              </a:solidFill>
              <a:latin typeface="Raleway"/>
              <a:ea typeface="Raleway"/>
              <a:cs typeface="Raleway"/>
              <a:sym typeface="Raleway"/>
            </a:endParaRPr>
          </a:p>
          <a:p>
            <a:pPr indent="-342900" lvl="0" marL="457200" marR="0" rtl="0" algn="l">
              <a:lnSpc>
                <a:spcPct val="100000"/>
              </a:lnSpc>
              <a:spcBef>
                <a:spcPts val="0"/>
              </a:spcBef>
              <a:spcAft>
                <a:spcPts val="0"/>
              </a:spcAft>
              <a:buClr>
                <a:srgbClr val="314247"/>
              </a:buClr>
              <a:buSzPts val="1800"/>
              <a:buFont typeface="Raleway"/>
              <a:buChar char="●"/>
            </a:pPr>
            <a:r>
              <a:rPr lang="en-US" sz="1800">
                <a:solidFill>
                  <a:srgbClr val="314247"/>
                </a:solidFill>
                <a:latin typeface="Raleway"/>
                <a:ea typeface="Raleway"/>
                <a:cs typeface="Raleway"/>
                <a:sym typeface="Raleway"/>
              </a:rPr>
              <a:t>This means that they will rely more on borrowing, but the ability to borrow has also decreased : </a:t>
            </a:r>
            <a:r>
              <a:rPr b="1" lang="en-US" sz="1800">
                <a:solidFill>
                  <a:srgbClr val="314247"/>
                </a:solidFill>
                <a:latin typeface="Raleway"/>
                <a:ea typeface="Raleway"/>
                <a:cs typeface="Raleway"/>
                <a:sym typeface="Raleway"/>
              </a:rPr>
              <a:t>78% of FHH </a:t>
            </a:r>
            <a:r>
              <a:rPr lang="en-US" sz="1800">
                <a:solidFill>
                  <a:srgbClr val="314247"/>
                </a:solidFill>
                <a:latin typeface="Raleway"/>
                <a:ea typeface="Raleway"/>
                <a:cs typeface="Raleway"/>
                <a:sym typeface="Raleway"/>
              </a:rPr>
              <a:t>reported being able to borrow money if needed in round 1, this number dropped to only </a:t>
            </a:r>
            <a:r>
              <a:rPr b="1" lang="en-US" sz="1800">
                <a:solidFill>
                  <a:srgbClr val="314247"/>
                </a:solidFill>
                <a:latin typeface="Raleway"/>
                <a:ea typeface="Raleway"/>
                <a:cs typeface="Raleway"/>
                <a:sym typeface="Raleway"/>
              </a:rPr>
              <a:t>36% in round 2.</a:t>
            </a:r>
            <a:endParaRPr b="1" sz="1800">
              <a:latin typeface="Raleway"/>
              <a:ea typeface="Raleway"/>
              <a:cs typeface="Raleway"/>
              <a:sym typeface="Raleway"/>
            </a:endParaRPr>
          </a:p>
          <a:p>
            <a:pPr indent="0" lvl="0" marL="0" rtl="0" algn="just">
              <a:spcBef>
                <a:spcPts val="1200"/>
              </a:spcBef>
              <a:spcAft>
                <a:spcPts val="1200"/>
              </a:spcAft>
              <a:buNone/>
            </a:pPr>
            <a:r>
              <a:t/>
            </a:r>
            <a:endParaRPr sz="1800">
              <a:latin typeface="Raleway"/>
              <a:ea typeface="Raleway"/>
              <a:cs typeface="Raleway"/>
              <a:sym typeface="Raleway"/>
            </a:endParaRPr>
          </a:p>
        </p:txBody>
      </p:sp>
      <p:sp>
        <p:nvSpPr>
          <p:cNvPr id="455" name="Google Shape;455;p35"/>
          <p:cNvSpPr txBox="1"/>
          <p:nvPr/>
        </p:nvSpPr>
        <p:spPr>
          <a:xfrm>
            <a:off x="453850" y="423400"/>
            <a:ext cx="8659200" cy="4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rgbClr val="314247"/>
                </a:solidFill>
                <a:latin typeface="Raleway"/>
                <a:ea typeface="Raleway"/>
                <a:cs typeface="Raleway"/>
                <a:sym typeface="Raleway"/>
              </a:rPr>
              <a:t>THE ROLLING BACK OF A SUCCESS STORY</a:t>
            </a:r>
            <a:endParaRPr b="1" sz="2800">
              <a:solidFill>
                <a:srgbClr val="314247"/>
              </a:solidFill>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36"/>
          <p:cNvPicPr preferRelativeResize="0"/>
          <p:nvPr/>
        </p:nvPicPr>
        <p:blipFill rotWithShape="1">
          <a:blip r:embed="rId3">
            <a:alphaModFix/>
          </a:blip>
          <a:srcRect b="0" l="19" r="19" t="0"/>
          <a:stretch/>
        </p:blipFill>
        <p:spPr>
          <a:xfrm>
            <a:off x="3" y="1660725"/>
            <a:ext cx="6227637" cy="4526092"/>
          </a:xfrm>
          <a:prstGeom prst="rect">
            <a:avLst/>
          </a:prstGeom>
          <a:noFill/>
          <a:ln>
            <a:noFill/>
          </a:ln>
        </p:spPr>
      </p:pic>
      <p:sp>
        <p:nvSpPr>
          <p:cNvPr id="462" name="Google Shape;462;p36"/>
          <p:cNvSpPr txBox="1"/>
          <p:nvPr/>
        </p:nvSpPr>
        <p:spPr>
          <a:xfrm>
            <a:off x="6287875" y="3232800"/>
            <a:ext cx="5833500" cy="3186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US" sz="1800">
                <a:solidFill>
                  <a:srgbClr val="314247"/>
                </a:solidFill>
                <a:latin typeface="Raleway"/>
                <a:ea typeface="Raleway"/>
                <a:cs typeface="Raleway"/>
                <a:sym typeface="Raleway"/>
              </a:rPr>
              <a:t>Economic well-being dropped significantly</a:t>
            </a:r>
            <a:r>
              <a:rPr lang="en-US" sz="1800">
                <a:solidFill>
                  <a:srgbClr val="314247"/>
                </a:solidFill>
                <a:latin typeface="Raleway"/>
                <a:ea typeface="Raleway"/>
                <a:cs typeface="Raleway"/>
                <a:sym typeface="Raleway"/>
              </a:rPr>
              <a:t> for both working and non-working women.</a:t>
            </a:r>
            <a:br>
              <a:rPr lang="en-US" sz="1800">
                <a:solidFill>
                  <a:srgbClr val="314247"/>
                </a:solidFill>
                <a:latin typeface="Raleway"/>
                <a:ea typeface="Raleway"/>
                <a:cs typeface="Raleway"/>
                <a:sym typeface="Raleway"/>
              </a:rPr>
            </a:br>
            <a:endParaRPr sz="1800">
              <a:solidFill>
                <a:srgbClr val="314247"/>
              </a:solidFill>
              <a:latin typeface="Raleway"/>
              <a:ea typeface="Raleway"/>
              <a:cs typeface="Raleway"/>
              <a:sym typeface="Raleway"/>
            </a:endParaRPr>
          </a:p>
          <a:p>
            <a:pPr indent="0" lvl="0" marL="0" rtl="0" algn="l">
              <a:spcBef>
                <a:spcPts val="600"/>
              </a:spcBef>
              <a:spcAft>
                <a:spcPts val="0"/>
              </a:spcAft>
              <a:buNone/>
            </a:pPr>
            <a:r>
              <a:rPr lang="en-US" sz="1800">
                <a:solidFill>
                  <a:srgbClr val="314247"/>
                </a:solidFill>
                <a:latin typeface="Raleway"/>
                <a:ea typeface="Raleway"/>
                <a:cs typeface="Raleway"/>
                <a:sym typeface="Raleway"/>
              </a:rPr>
              <a:t>Women who work (a minority) tend to score higher</a:t>
            </a:r>
            <a:endParaRPr sz="1800">
              <a:solidFill>
                <a:srgbClr val="314247"/>
              </a:solidFill>
              <a:latin typeface="Raleway"/>
              <a:ea typeface="Raleway"/>
              <a:cs typeface="Raleway"/>
              <a:sym typeface="Raleway"/>
            </a:endParaRPr>
          </a:p>
          <a:p>
            <a:pPr indent="0" lvl="0" marL="0" rtl="0" algn="l">
              <a:spcBef>
                <a:spcPts val="600"/>
              </a:spcBef>
              <a:spcAft>
                <a:spcPts val="0"/>
              </a:spcAft>
              <a:buNone/>
            </a:pPr>
            <a:r>
              <a:rPr b="1" i="1" lang="en-US" sz="1800">
                <a:solidFill>
                  <a:srgbClr val="314247"/>
                </a:solidFill>
                <a:latin typeface="Raleway"/>
                <a:ea typeface="Raleway"/>
                <a:cs typeface="Raleway"/>
                <a:sym typeface="Raleway"/>
              </a:rPr>
              <a:t>→ Work does help women ensure a slightly better economic situation for them and for their families.</a:t>
            </a:r>
            <a:endParaRPr sz="1800">
              <a:solidFill>
                <a:srgbClr val="314247"/>
              </a:solidFill>
              <a:latin typeface="Raleway"/>
              <a:ea typeface="Raleway"/>
              <a:cs typeface="Raleway"/>
              <a:sym typeface="Raleway"/>
            </a:endParaRPr>
          </a:p>
          <a:p>
            <a:pPr indent="0" lvl="0" marL="0" rtl="0" algn="l">
              <a:spcBef>
                <a:spcPts val="600"/>
              </a:spcBef>
              <a:spcAft>
                <a:spcPts val="0"/>
              </a:spcAft>
              <a:buNone/>
            </a:pPr>
            <a:r>
              <a:rPr b="1" i="1" lang="en-US" sz="1800">
                <a:solidFill>
                  <a:srgbClr val="314247"/>
                </a:solidFill>
                <a:latin typeface="Raleway"/>
                <a:ea typeface="Raleway"/>
                <a:cs typeface="Raleway"/>
                <a:sym typeface="Raleway"/>
              </a:rPr>
              <a:t>→ Women who work have higher social and psychosocial well-being score</a:t>
            </a:r>
            <a:r>
              <a:rPr b="1" lang="en-US" sz="1800">
                <a:solidFill>
                  <a:srgbClr val="314247"/>
                </a:solidFill>
                <a:latin typeface="Raleway"/>
                <a:ea typeface="Raleway"/>
                <a:cs typeface="Raleway"/>
                <a:sym typeface="Raleway"/>
              </a:rPr>
              <a:t>s </a:t>
            </a:r>
            <a:r>
              <a:rPr lang="en-US" sz="1800">
                <a:solidFill>
                  <a:srgbClr val="314247"/>
                </a:solidFill>
                <a:latin typeface="Raleway"/>
                <a:ea typeface="Raleway"/>
                <a:cs typeface="Raleway"/>
                <a:sym typeface="Raleway"/>
              </a:rPr>
              <a:t>in both rounds, proving that even if women are now more isolated, working helps.</a:t>
            </a:r>
            <a:endParaRPr sz="1800">
              <a:latin typeface="Avenir"/>
              <a:ea typeface="Avenir"/>
              <a:cs typeface="Avenir"/>
              <a:sym typeface="Avenir"/>
            </a:endParaRPr>
          </a:p>
        </p:txBody>
      </p:sp>
      <p:sp>
        <p:nvSpPr>
          <p:cNvPr id="463" name="Google Shape;463;p36"/>
          <p:cNvSpPr txBox="1"/>
          <p:nvPr>
            <p:ph type="ctrTitle"/>
          </p:nvPr>
        </p:nvSpPr>
        <p:spPr>
          <a:xfrm>
            <a:off x="316950" y="341275"/>
            <a:ext cx="10837200" cy="8529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2400"/>
              </a:spcBef>
              <a:spcAft>
                <a:spcPts val="0"/>
              </a:spcAft>
              <a:buSzPts val="6000"/>
              <a:buNone/>
            </a:pPr>
            <a:r>
              <a:t/>
            </a:r>
            <a:endParaRPr b="1" sz="2300">
              <a:solidFill>
                <a:srgbClr val="000000"/>
              </a:solidFill>
              <a:latin typeface="Arial"/>
              <a:ea typeface="Arial"/>
              <a:cs typeface="Arial"/>
              <a:sym typeface="Arial"/>
            </a:endParaRPr>
          </a:p>
          <a:p>
            <a:pPr indent="0" lvl="0" marL="0" rtl="0" algn="l">
              <a:lnSpc>
                <a:spcPct val="115000"/>
              </a:lnSpc>
              <a:spcBef>
                <a:spcPts val="2400"/>
              </a:spcBef>
              <a:spcAft>
                <a:spcPts val="600"/>
              </a:spcAft>
              <a:buSzPts val="6000"/>
              <a:buNone/>
            </a:pPr>
            <a:r>
              <a:rPr b="1" lang="en-US" sz="2400">
                <a:solidFill>
                  <a:srgbClr val="314247"/>
                </a:solidFill>
                <a:latin typeface="Raleway"/>
                <a:ea typeface="Raleway"/>
                <a:cs typeface="Raleway"/>
                <a:sym typeface="Raleway"/>
              </a:rPr>
              <a:t>HAVING A LIVELIHOOD IS ECONOMICALLY AND SOCIALLY BENEFICIAL FOR </a:t>
            </a:r>
            <a:r>
              <a:rPr b="1" lang="en-US" sz="2400">
                <a:solidFill>
                  <a:srgbClr val="314247"/>
                </a:solidFill>
                <a:latin typeface="Raleway"/>
                <a:ea typeface="Raleway"/>
                <a:cs typeface="Raleway"/>
                <a:sym typeface="Raleway"/>
              </a:rPr>
              <a:t>WOMEN</a:t>
            </a:r>
            <a:endParaRPr sz="5600"/>
          </a:p>
        </p:txBody>
      </p:sp>
      <p:sp>
        <p:nvSpPr>
          <p:cNvPr id="464" name="Google Shape;464;p36"/>
          <p:cNvSpPr/>
          <p:nvPr/>
        </p:nvSpPr>
        <p:spPr>
          <a:xfrm>
            <a:off x="6178875" y="839850"/>
            <a:ext cx="5585700" cy="2158800"/>
          </a:xfrm>
          <a:prstGeom prst="roundRect">
            <a:avLst>
              <a:gd fmla="val 16667" name="adj"/>
            </a:avLst>
          </a:prstGeom>
          <a:solidFill>
            <a:srgbClr val="F6A87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600"/>
              </a:spcBef>
              <a:spcAft>
                <a:spcPts val="0"/>
              </a:spcAft>
              <a:buNone/>
            </a:pPr>
            <a:r>
              <a:rPr b="1" i="1" lang="en-US">
                <a:solidFill>
                  <a:srgbClr val="333333"/>
                </a:solidFill>
                <a:latin typeface="Raleway"/>
                <a:ea typeface="Raleway"/>
                <a:cs typeface="Raleway"/>
                <a:sym typeface="Raleway"/>
              </a:rPr>
              <a:t>‘</a:t>
            </a:r>
            <a:r>
              <a:rPr b="1" i="1" lang="en-US">
                <a:solidFill>
                  <a:srgbClr val="333333"/>
                </a:solidFill>
                <a:latin typeface="Raleway"/>
                <a:ea typeface="Raleway"/>
                <a:cs typeface="Raleway"/>
                <a:sym typeface="Raleway"/>
              </a:rPr>
              <a:t>It has lots of social benefits as through this enterprise we have gotten familiar with other people. Our prophet said that earning lawful food is the same as worship. Besides, such enterprises foster relations between the people. If a rich person comes to my house to buy eggs, he/she can </a:t>
            </a:r>
            <a:r>
              <a:rPr b="1" i="1" lang="en-US">
                <a:solidFill>
                  <a:srgbClr val="333333"/>
                </a:solidFill>
                <a:latin typeface="Raleway"/>
                <a:ea typeface="Raleway"/>
                <a:cs typeface="Raleway"/>
                <a:sym typeface="Raleway"/>
              </a:rPr>
              <a:t>observe</a:t>
            </a:r>
            <a:r>
              <a:rPr b="1" i="1" lang="en-US">
                <a:solidFill>
                  <a:srgbClr val="333333"/>
                </a:solidFill>
                <a:latin typeface="Raleway"/>
                <a:ea typeface="Raleway"/>
                <a:cs typeface="Raleway"/>
                <a:sym typeface="Raleway"/>
              </a:rPr>
              <a:t> the poverty of my family, then he/she will help with other poor people as well who have the same situation like me.   This enterprise can help in improving the local economy.’ </a:t>
            </a:r>
            <a:endParaRPr b="1" i="1">
              <a:solidFill>
                <a:srgbClr val="333333"/>
              </a:solidFill>
              <a:latin typeface="Raleway"/>
              <a:ea typeface="Raleway"/>
              <a:cs typeface="Raleway"/>
              <a:sym typeface="Raleway"/>
            </a:endParaRPr>
          </a:p>
          <a:p>
            <a:pPr indent="0" lvl="0" marL="0" rtl="0" algn="r">
              <a:spcBef>
                <a:spcPts val="600"/>
              </a:spcBef>
              <a:spcAft>
                <a:spcPts val="0"/>
              </a:spcAft>
              <a:buNone/>
            </a:pPr>
            <a:r>
              <a:rPr b="1" i="1" lang="en-US">
                <a:solidFill>
                  <a:srgbClr val="333333"/>
                </a:solidFill>
                <a:latin typeface="Raleway"/>
                <a:ea typeface="Raleway"/>
                <a:cs typeface="Raleway"/>
                <a:sym typeface="Raleway"/>
              </a:rPr>
              <a:t>(Female IDP in Majborabad, 35)</a:t>
            </a:r>
            <a:endParaRPr b="1">
              <a:solidFill>
                <a:srgbClr val="333333"/>
              </a:solidFill>
              <a:latin typeface="Raleway"/>
              <a:ea typeface="Raleway"/>
              <a:cs typeface="Raleway"/>
              <a:sym typeface="Raleway"/>
            </a:endParaRPr>
          </a:p>
        </p:txBody>
      </p:sp>
      <p:grpSp>
        <p:nvGrpSpPr>
          <p:cNvPr id="465" name="Google Shape;465;p36"/>
          <p:cNvGrpSpPr/>
          <p:nvPr/>
        </p:nvGrpSpPr>
        <p:grpSpPr>
          <a:xfrm>
            <a:off x="12" y="-76200"/>
            <a:ext cx="12191988" cy="247125"/>
            <a:chOff x="12" y="0"/>
            <a:chExt cx="12191988" cy="247125"/>
          </a:xfrm>
        </p:grpSpPr>
        <p:pic>
          <p:nvPicPr>
            <p:cNvPr id="466" name="Google Shape;466;p36"/>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467" name="Google Shape;467;p36"/>
            <p:cNvPicPr preferRelativeResize="0"/>
            <p:nvPr/>
          </p:nvPicPr>
          <p:blipFill rotWithShape="1">
            <a:blip r:embed="rId4">
              <a:alphaModFix/>
            </a:blip>
            <a:srcRect b="-12803" l="11017" r="34708" t="0"/>
            <a:stretch/>
          </p:blipFill>
          <p:spPr>
            <a:xfrm>
              <a:off x="7901226" y="0"/>
              <a:ext cx="4290774" cy="247125"/>
            </a:xfrm>
            <a:prstGeom prst="rect">
              <a:avLst/>
            </a:prstGeom>
            <a:noFill/>
            <a:ln>
              <a:noFill/>
            </a:ln>
          </p:spPr>
        </p:pic>
      </p:grpSp>
      <p:grpSp>
        <p:nvGrpSpPr>
          <p:cNvPr id="468" name="Google Shape;468;p36"/>
          <p:cNvGrpSpPr/>
          <p:nvPr/>
        </p:nvGrpSpPr>
        <p:grpSpPr>
          <a:xfrm>
            <a:off x="-70613" y="6653375"/>
            <a:ext cx="12191988" cy="247125"/>
            <a:chOff x="12" y="0"/>
            <a:chExt cx="12191988" cy="247125"/>
          </a:xfrm>
        </p:grpSpPr>
        <p:pic>
          <p:nvPicPr>
            <p:cNvPr id="469" name="Google Shape;469;p36"/>
            <p:cNvPicPr preferRelativeResize="0"/>
            <p:nvPr/>
          </p:nvPicPr>
          <p:blipFill>
            <a:blip r:embed="rId4">
              <a:alphaModFix/>
            </a:blip>
            <a:stretch>
              <a:fillRect/>
            </a:stretch>
          </p:blipFill>
          <p:spPr>
            <a:xfrm>
              <a:off x="12" y="4"/>
              <a:ext cx="7905750" cy="219075"/>
            </a:xfrm>
            <a:prstGeom prst="rect">
              <a:avLst/>
            </a:prstGeom>
            <a:noFill/>
            <a:ln>
              <a:noFill/>
            </a:ln>
          </p:spPr>
        </p:pic>
        <p:pic>
          <p:nvPicPr>
            <p:cNvPr id="470" name="Google Shape;470;p36"/>
            <p:cNvPicPr preferRelativeResize="0"/>
            <p:nvPr/>
          </p:nvPicPr>
          <p:blipFill rotWithShape="1">
            <a:blip r:embed="rId4">
              <a:alphaModFix/>
            </a:blip>
            <a:srcRect b="-12803" l="11017" r="34708" t="0"/>
            <a:stretch/>
          </p:blipFill>
          <p:spPr>
            <a:xfrm>
              <a:off x="7901226" y="0"/>
              <a:ext cx="4290774" cy="24712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7"/>
          <p:cNvSpPr txBox="1"/>
          <p:nvPr/>
        </p:nvSpPr>
        <p:spPr>
          <a:xfrm>
            <a:off x="333025" y="246325"/>
            <a:ext cx="11675100" cy="5541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1200"/>
              </a:spcAft>
              <a:buNone/>
            </a:pPr>
            <a:r>
              <a:rPr b="1" lang="en-US" sz="2400">
                <a:solidFill>
                  <a:srgbClr val="314247"/>
                </a:solidFill>
                <a:latin typeface="Raleway"/>
                <a:ea typeface="Raleway"/>
                <a:cs typeface="Raleway"/>
                <a:sym typeface="Raleway"/>
              </a:rPr>
              <a:t>WOMEN TEND TO HAVE INCOME SOURCES THAT ARE NON “CRISIS-PROOF”</a:t>
            </a:r>
            <a:endParaRPr b="1" sz="2800">
              <a:solidFill>
                <a:srgbClr val="314247"/>
              </a:solidFill>
              <a:latin typeface="Raleway"/>
              <a:ea typeface="Raleway"/>
              <a:cs typeface="Raleway"/>
              <a:sym typeface="Raleway"/>
            </a:endParaRPr>
          </a:p>
        </p:txBody>
      </p:sp>
      <p:sp>
        <p:nvSpPr>
          <p:cNvPr id="477" name="Google Shape;477;p37"/>
          <p:cNvSpPr txBox="1"/>
          <p:nvPr/>
        </p:nvSpPr>
        <p:spPr>
          <a:xfrm>
            <a:off x="97025" y="1070250"/>
            <a:ext cx="8343900" cy="4930200"/>
          </a:xfrm>
          <a:prstGeom prst="rect">
            <a:avLst/>
          </a:prstGeom>
          <a:noFill/>
          <a:ln>
            <a:noFill/>
          </a:ln>
        </p:spPr>
        <p:txBody>
          <a:bodyPr anchorCtr="0" anchor="t" bIns="91425" lIns="91425" spcFirstLastPara="1" rIns="91425" wrap="square" tIns="91425">
            <a:spAutoFit/>
          </a:bodyPr>
          <a:lstStyle/>
          <a:p>
            <a:pPr indent="-323850" lvl="0" marL="457200" rtl="0" algn="just">
              <a:spcBef>
                <a:spcPts val="1200"/>
              </a:spcBef>
              <a:spcAft>
                <a:spcPts val="0"/>
              </a:spcAft>
              <a:buClr>
                <a:srgbClr val="314247"/>
              </a:buClr>
              <a:buSzPts val="1500"/>
              <a:buFont typeface="Raleway"/>
              <a:buChar char="●"/>
            </a:pPr>
            <a:r>
              <a:rPr b="1" lang="en-US" sz="1500">
                <a:solidFill>
                  <a:srgbClr val="314247"/>
                </a:solidFill>
                <a:latin typeface="Raleway"/>
                <a:ea typeface="Raleway"/>
                <a:cs typeface="Raleway"/>
                <a:sym typeface="Raleway"/>
              </a:rPr>
              <a:t>Most women are active in home-based trade </a:t>
            </a:r>
            <a:r>
              <a:rPr lang="en-US" sz="1500">
                <a:solidFill>
                  <a:srgbClr val="314247"/>
                </a:solidFill>
                <a:latin typeface="Raleway"/>
                <a:ea typeface="Raleway"/>
                <a:cs typeface="Raleway"/>
                <a:sym typeface="Raleway"/>
              </a:rPr>
              <a:t>/ craft activities (tailoring, handicrafts)</a:t>
            </a:r>
            <a:br>
              <a:rPr lang="en-US" sz="1500">
                <a:solidFill>
                  <a:srgbClr val="314247"/>
                </a:solidFill>
                <a:latin typeface="Raleway"/>
                <a:ea typeface="Raleway"/>
                <a:cs typeface="Raleway"/>
                <a:sym typeface="Raleway"/>
              </a:rPr>
            </a:br>
            <a:endParaRPr sz="1500">
              <a:solidFill>
                <a:srgbClr val="314247"/>
              </a:solidFill>
              <a:latin typeface="Raleway"/>
              <a:ea typeface="Raleway"/>
              <a:cs typeface="Raleway"/>
              <a:sym typeface="Raleway"/>
            </a:endParaRPr>
          </a:p>
          <a:p>
            <a:pPr indent="-323850" lvl="0" marL="457200" rtl="0" algn="just">
              <a:spcBef>
                <a:spcPts val="0"/>
              </a:spcBef>
              <a:spcAft>
                <a:spcPts val="0"/>
              </a:spcAft>
              <a:buClr>
                <a:srgbClr val="314247"/>
              </a:buClr>
              <a:buSzPts val="1500"/>
              <a:buFont typeface="Raleway"/>
              <a:buChar char="●"/>
            </a:pPr>
            <a:r>
              <a:rPr lang="en-US" sz="1500">
                <a:solidFill>
                  <a:srgbClr val="314247"/>
                </a:solidFill>
                <a:latin typeface="Raleway"/>
                <a:ea typeface="Raleway"/>
                <a:cs typeface="Raleway"/>
                <a:sym typeface="Raleway"/>
              </a:rPr>
              <a:t>Reports also exist of </a:t>
            </a:r>
            <a:r>
              <a:rPr b="1" lang="en-US" sz="1500">
                <a:solidFill>
                  <a:srgbClr val="314247"/>
                </a:solidFill>
                <a:latin typeface="Raleway"/>
                <a:ea typeface="Raleway"/>
                <a:cs typeface="Raleway"/>
                <a:sym typeface="Raleway"/>
              </a:rPr>
              <a:t>home-based agriculture, for instance selling eggs or milk. </a:t>
            </a:r>
            <a:r>
              <a:rPr lang="en-US" sz="1500">
                <a:solidFill>
                  <a:srgbClr val="314247"/>
                </a:solidFill>
                <a:latin typeface="Raleway"/>
                <a:ea typeface="Raleway"/>
                <a:cs typeface="Raleway"/>
                <a:sym typeface="Raleway"/>
              </a:rPr>
              <a:t>The qualitative data covered activities such as beauty salons and Islamic studies teacher, and production such as popcorn and chips. </a:t>
            </a:r>
            <a:br>
              <a:rPr lang="en-US" sz="1500">
                <a:solidFill>
                  <a:srgbClr val="314247"/>
                </a:solidFill>
                <a:latin typeface="Raleway"/>
                <a:ea typeface="Raleway"/>
                <a:cs typeface="Raleway"/>
                <a:sym typeface="Raleway"/>
              </a:rPr>
            </a:br>
            <a:endParaRPr sz="1500">
              <a:solidFill>
                <a:srgbClr val="314247"/>
              </a:solidFill>
              <a:latin typeface="Raleway"/>
              <a:ea typeface="Raleway"/>
              <a:cs typeface="Raleway"/>
              <a:sym typeface="Raleway"/>
            </a:endParaRPr>
          </a:p>
          <a:p>
            <a:pPr indent="-323850" lvl="0" marL="457200" rtl="0" algn="just">
              <a:spcBef>
                <a:spcPts val="0"/>
              </a:spcBef>
              <a:spcAft>
                <a:spcPts val="0"/>
              </a:spcAft>
              <a:buClr>
                <a:srgbClr val="314247"/>
              </a:buClr>
              <a:buSzPts val="1500"/>
              <a:buFont typeface="Raleway"/>
              <a:buChar char="●"/>
            </a:pPr>
            <a:r>
              <a:rPr lang="en-US" sz="1500">
                <a:solidFill>
                  <a:srgbClr val="314247"/>
                </a:solidFill>
                <a:latin typeface="Raleway"/>
                <a:ea typeface="Raleway"/>
                <a:cs typeface="Raleway"/>
                <a:sym typeface="Raleway"/>
              </a:rPr>
              <a:t>These however (beauty, handicrafts, snacks) are expenses that their </a:t>
            </a:r>
            <a:r>
              <a:rPr b="1" lang="en-US" sz="1500">
                <a:solidFill>
                  <a:srgbClr val="314247"/>
                </a:solidFill>
                <a:latin typeface="Raleway"/>
                <a:ea typeface="Raleway"/>
                <a:cs typeface="Raleway"/>
                <a:sym typeface="Raleway"/>
              </a:rPr>
              <a:t>residents may no longer be able to afford</a:t>
            </a:r>
            <a:r>
              <a:rPr lang="en-US" sz="1500">
                <a:solidFill>
                  <a:srgbClr val="314247"/>
                </a:solidFill>
                <a:latin typeface="Raleway"/>
                <a:ea typeface="Raleway"/>
                <a:cs typeface="Raleway"/>
                <a:sym typeface="Raleway"/>
              </a:rPr>
              <a:t> given the lack of disposable income, with businesses in peril. </a:t>
            </a:r>
            <a:br>
              <a:rPr lang="en-US" sz="1500">
                <a:solidFill>
                  <a:srgbClr val="314247"/>
                </a:solidFill>
                <a:latin typeface="Raleway"/>
                <a:ea typeface="Raleway"/>
                <a:cs typeface="Raleway"/>
                <a:sym typeface="Raleway"/>
              </a:rPr>
            </a:br>
            <a:endParaRPr sz="1500">
              <a:solidFill>
                <a:srgbClr val="314247"/>
              </a:solidFill>
              <a:latin typeface="Raleway"/>
              <a:ea typeface="Raleway"/>
              <a:cs typeface="Raleway"/>
              <a:sym typeface="Raleway"/>
            </a:endParaRPr>
          </a:p>
          <a:p>
            <a:pPr indent="-323850" lvl="0" marL="457200" rtl="0" algn="just">
              <a:spcBef>
                <a:spcPts val="0"/>
              </a:spcBef>
              <a:spcAft>
                <a:spcPts val="0"/>
              </a:spcAft>
              <a:buClr>
                <a:srgbClr val="314247"/>
              </a:buClr>
              <a:buSzPts val="1500"/>
              <a:buFont typeface="Raleway"/>
              <a:buChar char="●"/>
            </a:pPr>
            <a:r>
              <a:rPr lang="en-US" sz="1500">
                <a:solidFill>
                  <a:srgbClr val="314247"/>
                </a:solidFill>
                <a:latin typeface="Raleway"/>
                <a:ea typeface="Raleway"/>
                <a:cs typeface="Raleway"/>
                <a:sym typeface="Raleway"/>
              </a:rPr>
              <a:t>Indeed</a:t>
            </a:r>
            <a:r>
              <a:rPr b="1" lang="en-US" sz="1500">
                <a:solidFill>
                  <a:srgbClr val="314247"/>
                </a:solidFill>
                <a:latin typeface="Raleway"/>
                <a:ea typeface="Raleway"/>
                <a:cs typeface="Raleway"/>
                <a:sym typeface="Raleway"/>
              </a:rPr>
              <a:t>, four out of ten of the women working in round 2 do not feel confident</a:t>
            </a:r>
            <a:r>
              <a:rPr lang="en-US" sz="1500">
                <a:solidFill>
                  <a:srgbClr val="314247"/>
                </a:solidFill>
                <a:latin typeface="Raleway"/>
                <a:ea typeface="Raleway"/>
                <a:cs typeface="Raleway"/>
                <a:sym typeface="Raleway"/>
              </a:rPr>
              <a:t> that they will be able to continue their business.</a:t>
            </a:r>
            <a:br>
              <a:rPr lang="en-US" sz="1500">
                <a:solidFill>
                  <a:srgbClr val="314247"/>
                </a:solidFill>
                <a:latin typeface="Raleway"/>
                <a:ea typeface="Raleway"/>
                <a:cs typeface="Raleway"/>
                <a:sym typeface="Raleway"/>
              </a:rPr>
            </a:br>
            <a:endParaRPr sz="1500">
              <a:solidFill>
                <a:srgbClr val="314247"/>
              </a:solidFill>
              <a:latin typeface="Raleway"/>
              <a:ea typeface="Raleway"/>
              <a:cs typeface="Raleway"/>
              <a:sym typeface="Raleway"/>
            </a:endParaRPr>
          </a:p>
          <a:p>
            <a:pPr indent="-323850" lvl="0" marL="457200" rtl="0" algn="just">
              <a:lnSpc>
                <a:spcPct val="107916"/>
              </a:lnSpc>
              <a:spcBef>
                <a:spcPts val="0"/>
              </a:spcBef>
              <a:spcAft>
                <a:spcPts val="0"/>
              </a:spcAft>
              <a:buClr>
                <a:srgbClr val="314247"/>
              </a:buClr>
              <a:buSzPts val="1500"/>
              <a:buFont typeface="Raleway"/>
              <a:buChar char="●"/>
            </a:pPr>
            <a:r>
              <a:rPr b="1" lang="en-US" sz="1500">
                <a:solidFill>
                  <a:srgbClr val="314247"/>
                </a:solidFill>
                <a:latin typeface="Raleway"/>
                <a:ea typeface="Raleway"/>
                <a:cs typeface="Raleway"/>
                <a:sym typeface="Raleway"/>
              </a:rPr>
              <a:t>Female respondents in round 1 were more positive than their male counterparts</a:t>
            </a:r>
            <a:r>
              <a:rPr lang="en-US" sz="1500">
                <a:solidFill>
                  <a:srgbClr val="314247"/>
                </a:solidFill>
                <a:latin typeface="Raleway"/>
                <a:ea typeface="Raleway"/>
                <a:cs typeface="Raleway"/>
                <a:sym typeface="Raleway"/>
              </a:rPr>
              <a:t> with only 10% thinking that their life would be worse or much worse in the next year, compared to 26% of men. In round 2 however, </a:t>
            </a:r>
            <a:r>
              <a:rPr b="1" lang="en-US" sz="1500">
                <a:solidFill>
                  <a:srgbClr val="314247"/>
                </a:solidFill>
                <a:latin typeface="Raleway"/>
                <a:ea typeface="Raleway"/>
                <a:cs typeface="Raleway"/>
                <a:sym typeface="Raleway"/>
              </a:rPr>
              <a:t>56% of women think their lives will be worse or much worse in the year ahead, compared to 49% of men. </a:t>
            </a:r>
            <a:br>
              <a:rPr b="1" lang="en-US" sz="1500">
                <a:solidFill>
                  <a:srgbClr val="314247"/>
                </a:solidFill>
                <a:latin typeface="Raleway"/>
                <a:ea typeface="Raleway"/>
                <a:cs typeface="Raleway"/>
                <a:sym typeface="Raleway"/>
              </a:rPr>
            </a:br>
            <a:endParaRPr sz="1500">
              <a:solidFill>
                <a:srgbClr val="314247"/>
              </a:solidFill>
              <a:latin typeface="Raleway"/>
              <a:ea typeface="Raleway"/>
              <a:cs typeface="Raleway"/>
              <a:sym typeface="Raleway"/>
            </a:endParaRPr>
          </a:p>
          <a:p>
            <a:pPr indent="-323850" lvl="0" marL="457200" rtl="0" algn="just">
              <a:lnSpc>
                <a:spcPct val="107916"/>
              </a:lnSpc>
              <a:spcBef>
                <a:spcPts val="0"/>
              </a:spcBef>
              <a:spcAft>
                <a:spcPts val="0"/>
              </a:spcAft>
              <a:buClr>
                <a:srgbClr val="314247"/>
              </a:buClr>
              <a:buSzPts val="1500"/>
              <a:buFont typeface="Raleway"/>
              <a:buChar char="●"/>
            </a:pPr>
            <a:r>
              <a:rPr lang="en-US" sz="1500">
                <a:solidFill>
                  <a:srgbClr val="314247"/>
                </a:solidFill>
                <a:latin typeface="Raleway"/>
                <a:ea typeface="Raleway"/>
                <a:cs typeface="Raleway"/>
                <a:sym typeface="Raleway"/>
              </a:rPr>
              <a:t>In round 2, </a:t>
            </a:r>
            <a:r>
              <a:rPr b="1" lang="en-US" sz="1500">
                <a:solidFill>
                  <a:srgbClr val="314247"/>
                </a:solidFill>
                <a:latin typeface="Raleway"/>
                <a:ea typeface="Raleway"/>
                <a:cs typeface="Raleway"/>
                <a:sym typeface="Raleway"/>
              </a:rPr>
              <a:t>35% of both men and women think that their children’s future living conditions will be worse or much worse than the current one, </a:t>
            </a:r>
            <a:r>
              <a:rPr lang="en-US" sz="1500">
                <a:solidFill>
                  <a:srgbClr val="314247"/>
                </a:solidFill>
                <a:latin typeface="Raleway"/>
                <a:ea typeface="Raleway"/>
                <a:cs typeface="Raleway"/>
                <a:sym typeface="Raleway"/>
              </a:rPr>
              <a:t>compared to only 4% of women and 11% of men in round 1. </a:t>
            </a:r>
            <a:endParaRPr sz="1500">
              <a:solidFill>
                <a:srgbClr val="314247"/>
              </a:solidFill>
              <a:latin typeface="Raleway"/>
              <a:ea typeface="Raleway"/>
              <a:cs typeface="Raleway"/>
              <a:sym typeface="Raleway"/>
            </a:endParaRPr>
          </a:p>
        </p:txBody>
      </p:sp>
      <p:sp>
        <p:nvSpPr>
          <p:cNvPr id="478" name="Google Shape;478;p37"/>
          <p:cNvSpPr/>
          <p:nvPr/>
        </p:nvSpPr>
        <p:spPr>
          <a:xfrm>
            <a:off x="8635225" y="1577425"/>
            <a:ext cx="3222300" cy="2133900"/>
          </a:xfrm>
          <a:prstGeom prst="roundRect">
            <a:avLst>
              <a:gd fmla="val 16667" name="adj"/>
            </a:avLst>
          </a:prstGeom>
          <a:solidFill>
            <a:srgbClr val="F6A87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b="1" i="1" lang="en-US" sz="1300">
                <a:solidFill>
                  <a:srgbClr val="333333"/>
                </a:solidFill>
                <a:latin typeface="Raleway"/>
                <a:ea typeface="Raleway"/>
                <a:cs typeface="Raleway"/>
                <a:sym typeface="Raleway"/>
              </a:rPr>
              <a:t>‘</a:t>
            </a:r>
            <a:r>
              <a:rPr b="1" i="1" lang="en-US" sz="1300">
                <a:solidFill>
                  <a:srgbClr val="333333"/>
                </a:solidFill>
                <a:latin typeface="Raleway"/>
                <a:ea typeface="Raleway"/>
                <a:cs typeface="Raleway"/>
                <a:sym typeface="Raleway"/>
              </a:rPr>
              <a:t>It has become very difficult to find a job in the current situation, I am sewing at home. Our work used to be good because people brought a lot of clothes to sew, but now there is very little. Everyone is in economic trouble, and more attention is paid to food items, not clothes.’</a:t>
            </a:r>
            <a:endParaRPr b="1" sz="1300">
              <a:solidFill>
                <a:srgbClr val="333333"/>
              </a:solidFill>
              <a:latin typeface="Raleway"/>
              <a:ea typeface="Raleway"/>
              <a:cs typeface="Raleway"/>
              <a:sym typeface="Raleway"/>
            </a:endParaRPr>
          </a:p>
        </p:txBody>
      </p:sp>
      <p:grpSp>
        <p:nvGrpSpPr>
          <p:cNvPr id="479" name="Google Shape;479;p37"/>
          <p:cNvGrpSpPr/>
          <p:nvPr/>
        </p:nvGrpSpPr>
        <p:grpSpPr>
          <a:xfrm>
            <a:off x="12" y="-76200"/>
            <a:ext cx="12191988" cy="247125"/>
            <a:chOff x="12" y="0"/>
            <a:chExt cx="12191988" cy="247125"/>
          </a:xfrm>
        </p:grpSpPr>
        <p:pic>
          <p:nvPicPr>
            <p:cNvPr id="480" name="Google Shape;480;p37"/>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481" name="Google Shape;481;p37"/>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482" name="Google Shape;482;p37"/>
          <p:cNvGrpSpPr/>
          <p:nvPr/>
        </p:nvGrpSpPr>
        <p:grpSpPr>
          <a:xfrm>
            <a:off x="12" y="6650150"/>
            <a:ext cx="12191988" cy="247125"/>
            <a:chOff x="12" y="0"/>
            <a:chExt cx="12191988" cy="247125"/>
          </a:xfrm>
        </p:grpSpPr>
        <p:pic>
          <p:nvPicPr>
            <p:cNvPr id="483" name="Google Shape;483;p37"/>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484" name="Google Shape;484;p37"/>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485" name="Google Shape;485;p37"/>
          <p:cNvSpPr/>
          <p:nvPr/>
        </p:nvSpPr>
        <p:spPr>
          <a:xfrm>
            <a:off x="8534400" y="4401034"/>
            <a:ext cx="3657600" cy="1559400"/>
          </a:xfrm>
          <a:prstGeom prst="roundRect">
            <a:avLst>
              <a:gd fmla="val 16667" name="adj"/>
            </a:avLst>
          </a:prstGeom>
          <a:solidFill>
            <a:srgbClr val="F6A872"/>
          </a:solidFill>
          <a:ln>
            <a:noFill/>
          </a:ln>
        </p:spPr>
        <p:txBody>
          <a:bodyPr anchorCtr="0" anchor="ctr" bIns="91425" lIns="91425" spcFirstLastPara="1" rIns="91425" wrap="square" tIns="91425">
            <a:noAutofit/>
          </a:bodyPr>
          <a:lstStyle/>
          <a:p>
            <a:pPr indent="0" lvl="0" marL="0" rtl="0" algn="ctr">
              <a:lnSpc>
                <a:spcPct val="107916"/>
              </a:lnSpc>
              <a:spcBef>
                <a:spcPts val="1200"/>
              </a:spcBef>
              <a:spcAft>
                <a:spcPts val="800"/>
              </a:spcAft>
              <a:buNone/>
            </a:pPr>
            <a:r>
              <a:rPr b="1" i="1" lang="en-US" sz="1300">
                <a:latin typeface="Raleway"/>
                <a:ea typeface="Raleway"/>
                <a:cs typeface="Raleway"/>
                <a:sym typeface="Raleway"/>
              </a:rPr>
              <a:t>‘If the current situation persists, I believe I will carry all of my ambitions and goals into the afterlife.’</a:t>
            </a:r>
            <a:br>
              <a:rPr b="1" i="1" lang="en-US" sz="1300">
                <a:latin typeface="Raleway"/>
                <a:ea typeface="Raleway"/>
                <a:cs typeface="Raleway"/>
                <a:sym typeface="Raleway"/>
              </a:rPr>
            </a:br>
            <a:r>
              <a:rPr b="1" i="1" lang="en-US" sz="1300">
                <a:latin typeface="Raleway"/>
                <a:ea typeface="Raleway"/>
                <a:cs typeface="Raleway"/>
                <a:sym typeface="Raleway"/>
              </a:rPr>
              <a:t> (Female IDP in Jalalabad, 50)</a:t>
            </a:r>
            <a:endParaRPr b="1" sz="1300">
              <a:solidFill>
                <a:srgbClr val="333333"/>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6F88"/>
        </a:solidFill>
      </p:bgPr>
    </p:bg>
    <p:spTree>
      <p:nvGrpSpPr>
        <p:cNvPr id="490" name="Shape 490"/>
        <p:cNvGrpSpPr/>
        <p:nvPr/>
      </p:nvGrpSpPr>
      <p:grpSpPr>
        <a:xfrm>
          <a:off x="0" y="0"/>
          <a:ext cx="0" cy="0"/>
          <a:chOff x="0" y="0"/>
          <a:chExt cx="0" cy="0"/>
        </a:xfrm>
      </p:grpSpPr>
      <p:sp>
        <p:nvSpPr>
          <p:cNvPr id="491" name="Google Shape;491;p38"/>
          <p:cNvSpPr/>
          <p:nvPr/>
        </p:nvSpPr>
        <p:spPr>
          <a:xfrm>
            <a:off x="7663050" y="2171100"/>
            <a:ext cx="2515800" cy="2515800"/>
          </a:xfrm>
          <a:prstGeom prst="ellipse">
            <a:avLst/>
          </a:prstGeom>
          <a:solidFill>
            <a:schemeClr val="lt1"/>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314247"/>
                </a:solidFill>
                <a:latin typeface="Raleway"/>
                <a:ea typeface="Raleway"/>
                <a:cs typeface="Raleway"/>
                <a:sym typeface="Raleway"/>
              </a:rPr>
              <a:t>PROJECTS &amp; DISCUSSION </a:t>
            </a:r>
            <a:endParaRPr b="1" sz="1800">
              <a:solidFill>
                <a:srgbClr val="314247"/>
              </a:solidFill>
              <a:latin typeface="Raleway"/>
              <a:ea typeface="Raleway"/>
              <a:cs typeface="Raleway"/>
              <a:sym typeface="Raleway"/>
            </a:endParaRPr>
          </a:p>
        </p:txBody>
      </p:sp>
      <p:sp>
        <p:nvSpPr>
          <p:cNvPr id="492" name="Google Shape;492;p38"/>
          <p:cNvSpPr/>
          <p:nvPr/>
        </p:nvSpPr>
        <p:spPr>
          <a:xfrm>
            <a:off x="4807950" y="2171100"/>
            <a:ext cx="2515800" cy="2515800"/>
          </a:xfrm>
          <a:prstGeom prst="ellipse">
            <a:avLst/>
          </a:prstGeom>
          <a:solidFill>
            <a:srgbClr val="FFFFFF">
              <a:alpha val="50280"/>
            </a:srgbClr>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314247"/>
                </a:solidFill>
                <a:latin typeface="Raleway"/>
                <a:ea typeface="Raleway"/>
                <a:cs typeface="Raleway"/>
                <a:sym typeface="Raleway"/>
              </a:rPr>
              <a:t>THE DATA - </a:t>
            </a:r>
            <a:endParaRPr b="1" sz="1800">
              <a:solidFill>
                <a:srgbClr val="314247"/>
              </a:solidFill>
              <a:latin typeface="Raleway"/>
              <a:ea typeface="Raleway"/>
              <a:cs typeface="Raleway"/>
              <a:sym typeface="Raleway"/>
            </a:endParaRPr>
          </a:p>
          <a:p>
            <a:pPr indent="0" lvl="0" marL="0" rtl="0" algn="ctr">
              <a:spcBef>
                <a:spcPts val="0"/>
              </a:spcBef>
              <a:spcAft>
                <a:spcPts val="0"/>
              </a:spcAft>
              <a:buNone/>
            </a:pPr>
            <a:r>
              <a:rPr b="1" lang="en-US" sz="1800">
                <a:solidFill>
                  <a:srgbClr val="314247"/>
                </a:solidFill>
                <a:latin typeface="Raleway"/>
                <a:ea typeface="Raleway"/>
                <a:cs typeface="Raleway"/>
                <a:sym typeface="Raleway"/>
              </a:rPr>
              <a:t>WELLBEING, LIVELIHOODS, WOMEN</a:t>
            </a:r>
            <a:endParaRPr b="1" sz="1800">
              <a:solidFill>
                <a:srgbClr val="314247"/>
              </a:solidFill>
              <a:latin typeface="Raleway"/>
              <a:ea typeface="Raleway"/>
              <a:cs typeface="Raleway"/>
              <a:sym typeface="Raleway"/>
            </a:endParaRPr>
          </a:p>
        </p:txBody>
      </p:sp>
      <p:sp>
        <p:nvSpPr>
          <p:cNvPr id="493" name="Google Shape;493;p38"/>
          <p:cNvSpPr txBox="1"/>
          <p:nvPr>
            <p:ph type="ctrTitle"/>
          </p:nvPr>
        </p:nvSpPr>
        <p:spPr>
          <a:xfrm>
            <a:off x="737926" y="490025"/>
            <a:ext cx="9620700" cy="7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800">
                <a:solidFill>
                  <a:srgbClr val="FFFFFF"/>
                </a:solidFill>
                <a:latin typeface="Raleway"/>
                <a:ea typeface="Raleway"/>
                <a:cs typeface="Raleway"/>
                <a:sym typeface="Raleway"/>
              </a:rPr>
              <a:t>CONTENTS </a:t>
            </a:r>
            <a:endParaRPr b="1">
              <a:solidFill>
                <a:srgbClr val="FFFFFF"/>
              </a:solidFill>
              <a:latin typeface="Raleway"/>
              <a:ea typeface="Raleway"/>
              <a:cs typeface="Raleway"/>
              <a:sym typeface="Raleway"/>
            </a:endParaRPr>
          </a:p>
        </p:txBody>
      </p:sp>
      <p:pic>
        <p:nvPicPr>
          <p:cNvPr id="494" name="Google Shape;494;p38"/>
          <p:cNvPicPr preferRelativeResize="0"/>
          <p:nvPr/>
        </p:nvPicPr>
        <p:blipFill>
          <a:blip r:embed="rId3">
            <a:alphaModFix/>
          </a:blip>
          <a:stretch>
            <a:fillRect/>
          </a:stretch>
        </p:blipFill>
        <p:spPr>
          <a:xfrm>
            <a:off x="10444850" y="170925"/>
            <a:ext cx="1369900" cy="1369900"/>
          </a:xfrm>
          <a:prstGeom prst="rect">
            <a:avLst/>
          </a:prstGeom>
          <a:noFill/>
          <a:ln>
            <a:noFill/>
          </a:ln>
        </p:spPr>
      </p:pic>
      <p:sp>
        <p:nvSpPr>
          <p:cNvPr id="495" name="Google Shape;495;p38"/>
          <p:cNvSpPr/>
          <p:nvPr/>
        </p:nvSpPr>
        <p:spPr>
          <a:xfrm>
            <a:off x="1957125" y="2171075"/>
            <a:ext cx="2515800" cy="2515800"/>
          </a:xfrm>
          <a:prstGeom prst="ellipse">
            <a:avLst/>
          </a:prstGeom>
          <a:solidFill>
            <a:srgbClr val="FFFFFF">
              <a:alpha val="50280"/>
            </a:srgbClr>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314247"/>
                </a:solidFill>
                <a:latin typeface="Raleway"/>
                <a:ea typeface="Raleway"/>
                <a:cs typeface="Raleway"/>
                <a:sym typeface="Raleway"/>
              </a:rPr>
              <a:t>THE PARTICIPATORY FORUM PROCESS</a:t>
            </a:r>
            <a:endParaRPr b="1" sz="1800">
              <a:solidFill>
                <a:srgbClr val="314247"/>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grpSp>
        <p:nvGrpSpPr>
          <p:cNvPr id="501" name="Google Shape;501;p39"/>
          <p:cNvGrpSpPr/>
          <p:nvPr/>
        </p:nvGrpSpPr>
        <p:grpSpPr>
          <a:xfrm>
            <a:off x="12" y="-76200"/>
            <a:ext cx="12191988" cy="247125"/>
            <a:chOff x="12" y="0"/>
            <a:chExt cx="12191988" cy="247125"/>
          </a:xfrm>
        </p:grpSpPr>
        <p:pic>
          <p:nvPicPr>
            <p:cNvPr id="502" name="Google Shape;502;p39"/>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503" name="Google Shape;503;p39"/>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504" name="Google Shape;504;p39"/>
          <p:cNvGrpSpPr/>
          <p:nvPr/>
        </p:nvGrpSpPr>
        <p:grpSpPr>
          <a:xfrm>
            <a:off x="12" y="6705600"/>
            <a:ext cx="12191988" cy="247125"/>
            <a:chOff x="12" y="0"/>
            <a:chExt cx="12191988" cy="247125"/>
          </a:xfrm>
        </p:grpSpPr>
        <p:pic>
          <p:nvPicPr>
            <p:cNvPr id="505" name="Google Shape;505;p39"/>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506" name="Google Shape;506;p39"/>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507" name="Google Shape;507;p39"/>
          <p:cNvSpPr txBox="1"/>
          <p:nvPr/>
        </p:nvSpPr>
        <p:spPr>
          <a:xfrm>
            <a:off x="5862625" y="5986200"/>
            <a:ext cx="6129000" cy="4002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1200"/>
              </a:spcBef>
              <a:spcAft>
                <a:spcPts val="800"/>
              </a:spcAft>
              <a:buNone/>
            </a:pPr>
            <a:r>
              <a:t/>
            </a:r>
            <a:endParaRPr/>
          </a:p>
        </p:txBody>
      </p:sp>
      <p:sp>
        <p:nvSpPr>
          <p:cNvPr id="508" name="Google Shape;508;p39"/>
          <p:cNvSpPr txBox="1"/>
          <p:nvPr/>
        </p:nvSpPr>
        <p:spPr>
          <a:xfrm>
            <a:off x="258450" y="326000"/>
            <a:ext cx="11675100" cy="4926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1200"/>
              </a:spcAft>
              <a:buNone/>
            </a:pPr>
            <a:r>
              <a:rPr b="1" lang="en-US" sz="2000">
                <a:solidFill>
                  <a:srgbClr val="314247"/>
                </a:solidFill>
                <a:latin typeface="Raleway"/>
                <a:ea typeface="Raleway"/>
                <a:cs typeface="Raleway"/>
                <a:sym typeface="Raleway"/>
              </a:rPr>
              <a:t>PROPOSED PROJECTS TO SUPPORT URBAN AND DURABLE SOLUTIONS TO DISPLACEMENT</a:t>
            </a:r>
            <a:endParaRPr b="1" sz="2000">
              <a:solidFill>
                <a:srgbClr val="314247"/>
              </a:solidFill>
              <a:latin typeface="Raleway"/>
              <a:ea typeface="Raleway"/>
              <a:cs typeface="Raleway"/>
              <a:sym typeface="Raleway"/>
            </a:endParaRPr>
          </a:p>
        </p:txBody>
      </p:sp>
      <p:sp>
        <p:nvSpPr>
          <p:cNvPr id="509" name="Google Shape;509;p39"/>
          <p:cNvSpPr txBox="1"/>
          <p:nvPr/>
        </p:nvSpPr>
        <p:spPr>
          <a:xfrm>
            <a:off x="897600" y="973675"/>
            <a:ext cx="8206500" cy="36942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US" sz="1800">
                <a:solidFill>
                  <a:srgbClr val="ED6554"/>
                </a:solidFill>
                <a:latin typeface="Raleway"/>
                <a:ea typeface="Raleway"/>
                <a:cs typeface="Raleway"/>
                <a:sym typeface="Raleway"/>
              </a:rPr>
              <a:t>Public private partnerships (PPP) for legal documentation</a:t>
            </a:r>
            <a:endParaRPr b="1" sz="1800">
              <a:solidFill>
                <a:srgbClr val="ED6554"/>
              </a:solidFill>
              <a:latin typeface="Raleway"/>
              <a:ea typeface="Raleway"/>
              <a:cs typeface="Raleway"/>
              <a:sym typeface="Raleway"/>
            </a:endParaRPr>
          </a:p>
          <a:p>
            <a:pPr indent="0" lvl="0" marL="0" rtl="0" algn="l">
              <a:spcBef>
                <a:spcPts val="1200"/>
              </a:spcBef>
              <a:spcAft>
                <a:spcPts val="0"/>
              </a:spcAft>
              <a:buNone/>
            </a:pPr>
            <a:r>
              <a:rPr lang="en-US" sz="1800">
                <a:latin typeface="Raleway"/>
                <a:ea typeface="Raleway"/>
                <a:cs typeface="Raleway"/>
                <a:sym typeface="Raleway"/>
              </a:rPr>
              <a:t>Developing </a:t>
            </a:r>
            <a:r>
              <a:rPr b="1" lang="en-US" sz="1800">
                <a:latin typeface="Raleway"/>
                <a:ea typeface="Raleway"/>
                <a:cs typeface="Raleway"/>
                <a:sym typeface="Raleway"/>
              </a:rPr>
              <a:t>PPP models / framework to deliver national registration and identification schemes </a:t>
            </a:r>
            <a:r>
              <a:rPr lang="en-US" sz="1800">
                <a:latin typeface="Raleway"/>
                <a:ea typeface="Raleway"/>
                <a:cs typeface="Raleway"/>
                <a:sym typeface="Raleway"/>
              </a:rPr>
              <a:t>for internally displaced persons (IDPs) and for </a:t>
            </a:r>
            <a:r>
              <a:rPr b="1" lang="en-US" sz="1800">
                <a:latin typeface="Raleway"/>
                <a:ea typeface="Raleway"/>
                <a:cs typeface="Raleway"/>
                <a:sym typeface="Raleway"/>
              </a:rPr>
              <a:t>women in businesses.</a:t>
            </a:r>
            <a:endParaRPr b="1" sz="1800">
              <a:latin typeface="Raleway"/>
              <a:ea typeface="Raleway"/>
              <a:cs typeface="Raleway"/>
              <a:sym typeface="Raleway"/>
            </a:endParaRPr>
          </a:p>
          <a:p>
            <a:pPr indent="0" lvl="0" marL="0" rtl="0" algn="l">
              <a:spcBef>
                <a:spcPts val="1200"/>
              </a:spcBef>
              <a:spcAft>
                <a:spcPts val="0"/>
              </a:spcAft>
              <a:buNone/>
            </a:pPr>
            <a:r>
              <a:rPr b="1" lang="en-US" sz="1800">
                <a:solidFill>
                  <a:srgbClr val="ED6554"/>
                </a:solidFill>
                <a:latin typeface="Raleway"/>
                <a:ea typeface="Raleway"/>
                <a:cs typeface="Raleway"/>
                <a:sym typeface="Raleway"/>
              </a:rPr>
              <a:t>Road construction, infrastructure strengthening and preventing development-induced displacement</a:t>
            </a:r>
            <a:endParaRPr b="1" sz="1800">
              <a:solidFill>
                <a:srgbClr val="ED6554"/>
              </a:solidFill>
              <a:latin typeface="Raleway"/>
              <a:ea typeface="Raleway"/>
              <a:cs typeface="Raleway"/>
              <a:sym typeface="Raleway"/>
            </a:endParaRPr>
          </a:p>
          <a:p>
            <a:pPr indent="0" lvl="0" marL="0" rtl="0" algn="l">
              <a:spcBef>
                <a:spcPts val="1200"/>
              </a:spcBef>
              <a:spcAft>
                <a:spcPts val="1200"/>
              </a:spcAft>
              <a:buNone/>
            </a:pPr>
            <a:r>
              <a:rPr lang="en-US" sz="1800">
                <a:latin typeface="Raleway"/>
                <a:ea typeface="Raleway"/>
                <a:cs typeface="Raleway"/>
                <a:sym typeface="Raleway"/>
              </a:rPr>
              <a:t>The municipality is</a:t>
            </a:r>
            <a:r>
              <a:rPr b="1" lang="en-US" sz="1800">
                <a:latin typeface="Raleway"/>
                <a:ea typeface="Raleway"/>
                <a:cs typeface="Raleway"/>
                <a:sym typeface="Raleway"/>
              </a:rPr>
              <a:t> building a</a:t>
            </a:r>
            <a:r>
              <a:rPr b="1" lang="en-US" sz="1800">
                <a:latin typeface="Raleway"/>
                <a:ea typeface="Raleway"/>
                <a:cs typeface="Raleway"/>
                <a:sym typeface="Raleway"/>
              </a:rPr>
              <a:t> ring road near the river</a:t>
            </a:r>
            <a:r>
              <a:rPr lang="en-US" sz="1800">
                <a:latin typeface="Raleway"/>
                <a:ea typeface="Raleway"/>
                <a:cs typeface="Raleway"/>
                <a:sym typeface="Raleway"/>
              </a:rPr>
              <a:t>. S</a:t>
            </a:r>
            <a:r>
              <a:rPr lang="en-US" sz="1800">
                <a:latin typeface="Raleway"/>
                <a:ea typeface="Raleway"/>
                <a:cs typeface="Raleway"/>
                <a:sym typeface="Raleway"/>
              </a:rPr>
              <a:t>uch plans r</a:t>
            </a:r>
            <a:r>
              <a:rPr lang="en-US" sz="1800">
                <a:latin typeface="Raleway"/>
                <a:ea typeface="Raleway"/>
                <a:cs typeface="Raleway"/>
                <a:sym typeface="Raleway"/>
              </a:rPr>
              <a:t>equire developing </a:t>
            </a:r>
            <a:r>
              <a:rPr b="1" lang="en-US" sz="1800">
                <a:latin typeface="Raleway"/>
                <a:ea typeface="Raleway"/>
                <a:cs typeface="Raleway"/>
                <a:sym typeface="Raleway"/>
              </a:rPr>
              <a:t>resettlement plans and alternative plans</a:t>
            </a:r>
            <a:r>
              <a:rPr lang="en-US" sz="1800">
                <a:latin typeface="Raleway"/>
                <a:ea typeface="Raleway"/>
                <a:cs typeface="Raleway"/>
                <a:sym typeface="Raleway"/>
              </a:rPr>
              <a:t> for households being displaced or affected by new urban initiatives and city expansion plans. The municipality requested support with</a:t>
            </a:r>
            <a:r>
              <a:rPr b="1" lang="en-US" sz="1800">
                <a:latin typeface="Raleway"/>
                <a:ea typeface="Raleway"/>
                <a:cs typeface="Raleway"/>
                <a:sym typeface="Raleway"/>
              </a:rPr>
              <a:t> social and environmental impact assessments, as well as with relocation plans.</a:t>
            </a:r>
            <a:endParaRPr sz="1800">
              <a:latin typeface="Raleway"/>
              <a:ea typeface="Raleway"/>
              <a:cs typeface="Raleway"/>
              <a:sym typeface="Raleway"/>
            </a:endParaRPr>
          </a:p>
        </p:txBody>
      </p:sp>
      <p:pic>
        <p:nvPicPr>
          <p:cNvPr id="510" name="Google Shape;510;p39"/>
          <p:cNvPicPr preferRelativeResize="0"/>
          <p:nvPr/>
        </p:nvPicPr>
        <p:blipFill>
          <a:blip r:embed="rId4">
            <a:alphaModFix/>
          </a:blip>
          <a:stretch>
            <a:fillRect/>
          </a:stretch>
        </p:blipFill>
        <p:spPr>
          <a:xfrm>
            <a:off x="214553" y="2605213"/>
            <a:ext cx="555550" cy="532649"/>
          </a:xfrm>
          <a:prstGeom prst="rect">
            <a:avLst/>
          </a:prstGeom>
          <a:noFill/>
          <a:ln>
            <a:noFill/>
          </a:ln>
        </p:spPr>
      </p:pic>
      <p:sp>
        <p:nvSpPr>
          <p:cNvPr id="511" name="Google Shape;511;p39"/>
          <p:cNvSpPr/>
          <p:nvPr/>
        </p:nvSpPr>
        <p:spPr>
          <a:xfrm>
            <a:off x="9231600" y="1093675"/>
            <a:ext cx="2960400" cy="5459400"/>
          </a:xfrm>
          <a:prstGeom prst="roundRect">
            <a:avLst>
              <a:gd fmla="val 16667" name="adj"/>
            </a:avLst>
          </a:prstGeom>
          <a:solidFill>
            <a:srgbClr val="F6A87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600"/>
              </a:spcBef>
              <a:spcAft>
                <a:spcPts val="0"/>
              </a:spcAft>
              <a:buNone/>
            </a:pPr>
            <a:r>
              <a:rPr b="1" i="1" lang="en-US" sz="1600"/>
              <a:t>“The city of Jalalabad is designed for 200,000 people, but currently two million people reside in this city. We are not able to keep this city clean. Jalalabad city has 105 tons of dirt to be taken care of on a daily basis. We need a process for recycling, to have a cleaner city. You can see there is rush hour all day long. We are doing everything we can, but the city is crowded and difficult to manage.” </a:t>
            </a:r>
            <a:endParaRPr b="1" i="1" sz="1600"/>
          </a:p>
          <a:p>
            <a:pPr indent="0" lvl="0" marL="0" rtl="0" algn="ctr">
              <a:spcBef>
                <a:spcPts val="600"/>
              </a:spcBef>
              <a:spcAft>
                <a:spcPts val="0"/>
              </a:spcAft>
              <a:buNone/>
            </a:pPr>
            <a:r>
              <a:rPr b="1" i="1" lang="en-US" sz="1600"/>
              <a:t>Municipal representative</a:t>
            </a:r>
            <a:endParaRPr b="1" i="1" sz="1600"/>
          </a:p>
          <a:p>
            <a:pPr indent="0" lvl="0" marL="0" rtl="0" algn="ctr">
              <a:spcBef>
                <a:spcPts val="600"/>
              </a:spcBef>
              <a:spcAft>
                <a:spcPts val="0"/>
              </a:spcAft>
              <a:buNone/>
            </a:pPr>
            <a:r>
              <a:t/>
            </a:r>
            <a:endParaRPr b="1" i="1" sz="1600"/>
          </a:p>
        </p:txBody>
      </p:sp>
      <p:sp>
        <p:nvSpPr>
          <p:cNvPr id="512" name="Google Shape;512;p39"/>
          <p:cNvSpPr txBox="1"/>
          <p:nvPr/>
        </p:nvSpPr>
        <p:spPr>
          <a:xfrm>
            <a:off x="901700" y="4747888"/>
            <a:ext cx="8274600" cy="18777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US" sz="1800">
                <a:solidFill>
                  <a:srgbClr val="ED6554"/>
                </a:solidFill>
                <a:latin typeface="Raleway"/>
                <a:ea typeface="Raleway"/>
                <a:cs typeface="Raleway"/>
                <a:sym typeface="Raleway"/>
              </a:rPr>
              <a:t>Waste management project</a:t>
            </a:r>
            <a:endParaRPr b="1" sz="1800">
              <a:solidFill>
                <a:srgbClr val="ED6554"/>
              </a:solidFill>
              <a:latin typeface="Raleway"/>
              <a:ea typeface="Raleway"/>
              <a:cs typeface="Raleway"/>
              <a:sym typeface="Raleway"/>
            </a:endParaRPr>
          </a:p>
          <a:p>
            <a:pPr indent="0" lvl="0" marL="0" rtl="0" algn="l">
              <a:spcBef>
                <a:spcPts val="1200"/>
              </a:spcBef>
              <a:spcAft>
                <a:spcPts val="0"/>
              </a:spcAft>
              <a:buNone/>
            </a:pPr>
            <a:r>
              <a:rPr lang="en-US" sz="1800">
                <a:latin typeface="Raleway"/>
                <a:ea typeface="Raleway"/>
                <a:cs typeface="Raleway"/>
                <a:sym typeface="Raleway"/>
              </a:rPr>
              <a:t>At the moment, 120 trucks of garbage are taken to the Daman area, where displaced people live. </a:t>
            </a:r>
            <a:r>
              <a:rPr b="1" lang="en-US" sz="1800">
                <a:latin typeface="Raleway"/>
                <a:ea typeface="Raleway"/>
                <a:cs typeface="Raleway"/>
                <a:sym typeface="Raleway"/>
              </a:rPr>
              <a:t>Two requirements:</a:t>
            </a:r>
            <a:r>
              <a:rPr lang="en-US" sz="1800">
                <a:latin typeface="Raleway"/>
                <a:ea typeface="Raleway"/>
                <a:cs typeface="Raleway"/>
                <a:sym typeface="Raleway"/>
              </a:rPr>
              <a:t> purchasing a waste processing machine, and protecting the people who live in the area from health hazards.</a:t>
            </a:r>
            <a:endParaRPr sz="1800">
              <a:latin typeface="Raleway"/>
              <a:ea typeface="Raleway"/>
              <a:cs typeface="Raleway"/>
              <a:sym typeface="Raleway"/>
            </a:endParaRPr>
          </a:p>
          <a:p>
            <a:pPr indent="0" lvl="0" marL="457200" rtl="0" algn="l">
              <a:spcBef>
                <a:spcPts val="1200"/>
              </a:spcBef>
              <a:spcAft>
                <a:spcPts val="1200"/>
              </a:spcAft>
              <a:buNone/>
            </a:pPr>
            <a:r>
              <a:t/>
            </a:r>
            <a:endParaRPr sz="1800">
              <a:latin typeface="Raleway"/>
              <a:ea typeface="Raleway"/>
              <a:cs typeface="Raleway"/>
              <a:sym typeface="Raleway"/>
            </a:endParaRPr>
          </a:p>
        </p:txBody>
      </p:sp>
      <p:pic>
        <p:nvPicPr>
          <p:cNvPr id="513" name="Google Shape;513;p39"/>
          <p:cNvPicPr preferRelativeResize="0"/>
          <p:nvPr/>
        </p:nvPicPr>
        <p:blipFill>
          <a:blip r:embed="rId5">
            <a:alphaModFix/>
          </a:blip>
          <a:stretch>
            <a:fillRect/>
          </a:stretch>
        </p:blipFill>
        <p:spPr>
          <a:xfrm>
            <a:off x="264476" y="4924463"/>
            <a:ext cx="581926" cy="745974"/>
          </a:xfrm>
          <a:prstGeom prst="rect">
            <a:avLst/>
          </a:prstGeom>
          <a:noFill/>
          <a:ln>
            <a:noFill/>
          </a:ln>
        </p:spPr>
      </p:pic>
      <p:pic>
        <p:nvPicPr>
          <p:cNvPr id="514" name="Google Shape;514;p39"/>
          <p:cNvPicPr preferRelativeResize="0"/>
          <p:nvPr/>
        </p:nvPicPr>
        <p:blipFill>
          <a:blip r:embed="rId6">
            <a:alphaModFix/>
          </a:blip>
          <a:stretch>
            <a:fillRect/>
          </a:stretch>
        </p:blipFill>
        <p:spPr>
          <a:xfrm>
            <a:off x="230750" y="1093675"/>
            <a:ext cx="649367" cy="615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grpSp>
        <p:nvGrpSpPr>
          <p:cNvPr id="520" name="Google Shape;520;p40"/>
          <p:cNvGrpSpPr/>
          <p:nvPr/>
        </p:nvGrpSpPr>
        <p:grpSpPr>
          <a:xfrm>
            <a:off x="12" y="-76200"/>
            <a:ext cx="12191988" cy="247125"/>
            <a:chOff x="12" y="0"/>
            <a:chExt cx="12191988" cy="247125"/>
          </a:xfrm>
        </p:grpSpPr>
        <p:pic>
          <p:nvPicPr>
            <p:cNvPr id="521" name="Google Shape;521;p40"/>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522" name="Google Shape;522;p40"/>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523" name="Google Shape;523;p40"/>
          <p:cNvGrpSpPr/>
          <p:nvPr/>
        </p:nvGrpSpPr>
        <p:grpSpPr>
          <a:xfrm>
            <a:off x="12" y="6705600"/>
            <a:ext cx="12191988" cy="247125"/>
            <a:chOff x="12" y="0"/>
            <a:chExt cx="12191988" cy="247125"/>
          </a:xfrm>
        </p:grpSpPr>
        <p:pic>
          <p:nvPicPr>
            <p:cNvPr id="524" name="Google Shape;524;p40"/>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525" name="Google Shape;525;p40"/>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526" name="Google Shape;526;p40"/>
          <p:cNvSpPr txBox="1"/>
          <p:nvPr/>
        </p:nvSpPr>
        <p:spPr>
          <a:xfrm>
            <a:off x="5862625" y="5986200"/>
            <a:ext cx="6129000" cy="4002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1200"/>
              </a:spcBef>
              <a:spcAft>
                <a:spcPts val="800"/>
              </a:spcAft>
              <a:buNone/>
            </a:pPr>
            <a:r>
              <a:t/>
            </a:r>
            <a:endParaRPr/>
          </a:p>
        </p:txBody>
      </p:sp>
      <p:sp>
        <p:nvSpPr>
          <p:cNvPr id="527" name="Google Shape;527;p40"/>
          <p:cNvSpPr txBox="1"/>
          <p:nvPr/>
        </p:nvSpPr>
        <p:spPr>
          <a:xfrm>
            <a:off x="89525" y="259975"/>
            <a:ext cx="11675100" cy="1939500"/>
          </a:xfrm>
          <a:prstGeom prst="rect">
            <a:avLst/>
          </a:prstGeom>
          <a:noFill/>
          <a:ln>
            <a:noFill/>
          </a:ln>
        </p:spPr>
        <p:txBody>
          <a:bodyPr anchorCtr="0" anchor="t" bIns="91425" lIns="91425" spcFirstLastPara="1" rIns="91425" wrap="square" tIns="91425">
            <a:spAutoFit/>
          </a:bodyPr>
          <a:lstStyle/>
          <a:p>
            <a:pPr indent="0" lvl="0" marL="0" rtl="0" algn="ctr">
              <a:spcBef>
                <a:spcPts val="1200"/>
              </a:spcBef>
              <a:spcAft>
                <a:spcPts val="0"/>
              </a:spcAft>
              <a:buNone/>
            </a:pPr>
            <a:r>
              <a:rPr b="1" lang="en-US" sz="3200">
                <a:solidFill>
                  <a:srgbClr val="314247"/>
                </a:solidFill>
                <a:latin typeface="Raleway"/>
                <a:ea typeface="Raleway"/>
                <a:cs typeface="Raleway"/>
                <a:sym typeface="Raleway"/>
              </a:rPr>
              <a:t>Hearing from our Panelists</a:t>
            </a:r>
            <a:br>
              <a:rPr b="1" lang="en-US" sz="1700">
                <a:solidFill>
                  <a:srgbClr val="314247"/>
                </a:solidFill>
                <a:latin typeface="Raleway"/>
                <a:ea typeface="Raleway"/>
                <a:cs typeface="Raleway"/>
                <a:sym typeface="Raleway"/>
              </a:rPr>
            </a:br>
            <a:r>
              <a:rPr b="1" lang="en-US" sz="1900">
                <a:solidFill>
                  <a:srgbClr val="ED6554"/>
                </a:solidFill>
                <a:latin typeface="Raleway"/>
                <a:ea typeface="Raleway"/>
                <a:cs typeface="Raleway"/>
                <a:sym typeface="Raleway"/>
              </a:rPr>
              <a:t>Reflections on the Participatory forum process with participants</a:t>
            </a:r>
            <a:br>
              <a:rPr b="1" lang="en-US" sz="1900">
                <a:solidFill>
                  <a:srgbClr val="ED6554"/>
                </a:solidFill>
                <a:latin typeface="Raleway"/>
                <a:ea typeface="Raleway"/>
                <a:cs typeface="Raleway"/>
                <a:sym typeface="Raleway"/>
              </a:rPr>
            </a:br>
            <a:r>
              <a:rPr b="1" lang="en-US" sz="1900">
                <a:solidFill>
                  <a:srgbClr val="ED6554"/>
                </a:solidFill>
                <a:latin typeface="Raleway"/>
                <a:ea typeface="Raleway"/>
                <a:cs typeface="Raleway"/>
                <a:sym typeface="Raleway"/>
              </a:rPr>
              <a:t>from Jalalabad</a:t>
            </a:r>
            <a:endParaRPr b="1" sz="1900">
              <a:solidFill>
                <a:srgbClr val="ED6554"/>
              </a:solidFill>
              <a:latin typeface="Raleway"/>
              <a:ea typeface="Raleway"/>
              <a:cs typeface="Raleway"/>
              <a:sym typeface="Raleway"/>
            </a:endParaRPr>
          </a:p>
          <a:p>
            <a:pPr indent="0" lvl="0" marL="0" rtl="0" algn="just">
              <a:spcBef>
                <a:spcPts val="1200"/>
              </a:spcBef>
              <a:spcAft>
                <a:spcPts val="1200"/>
              </a:spcAft>
              <a:buNone/>
            </a:pPr>
            <a:r>
              <a:t/>
            </a:r>
            <a:endParaRPr b="1" sz="3400">
              <a:solidFill>
                <a:srgbClr val="314247"/>
              </a:solidFill>
              <a:latin typeface="Raleway"/>
              <a:ea typeface="Raleway"/>
              <a:cs typeface="Raleway"/>
              <a:sym typeface="Raleway"/>
            </a:endParaRPr>
          </a:p>
        </p:txBody>
      </p:sp>
      <p:graphicFrame>
        <p:nvGraphicFramePr>
          <p:cNvPr id="528" name="Google Shape;528;p40"/>
          <p:cNvGraphicFramePr/>
          <p:nvPr/>
        </p:nvGraphicFramePr>
        <p:xfrm>
          <a:off x="1180700" y="1565825"/>
          <a:ext cx="3000000" cy="3000000"/>
        </p:xfrm>
        <a:graphic>
          <a:graphicData uri="http://schemas.openxmlformats.org/drawingml/2006/table">
            <a:tbl>
              <a:tblPr>
                <a:noFill/>
                <a:tableStyleId>{2B5725CC-2D0C-4C41-9BE7-F5224260AE50}</a:tableStyleId>
              </a:tblPr>
              <a:tblGrid>
                <a:gridCol w="3212200"/>
                <a:gridCol w="3254150"/>
                <a:gridCol w="3364250"/>
              </a:tblGrid>
              <a:tr h="571325">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NAME</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solidFill>
                      <a:srgbClr val="FF936A"/>
                    </a:solidFill>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DESIGNATION</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solidFill>
                      <a:srgbClr val="FF936A"/>
                    </a:solidFill>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ORGANISATION</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solidFill>
                      <a:srgbClr val="FF936A"/>
                    </a:solidFill>
                  </a:tcPr>
                </a:tc>
              </a:tr>
              <a:tr h="571325">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Ms. Sharifa Ahmadzai</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Director, woman in business</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Ali Sahil Carpet Weaving Industry</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r>
              <a:tr h="571325">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Ms. Hadisa</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Wakeel Gozar, Representative (Returnee)</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Farm Ada Camp</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r>
              <a:tr h="571325">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Amrullah Khogyani</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Wakeel Gozar, Representative (IDP)</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Majboor Abad area</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r>
              <a:tr h="571325">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Jawid Karimi</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Youth Representative</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Pashayee Youth Association</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solidFill>
                      <a:srgbClr val="FFFFFF"/>
                    </a:solidFill>
                  </a:tcPr>
                </a:tc>
              </a:tr>
              <a:tr h="571325">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Rohullah Ghafori</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Head of M&amp;E</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AYSO</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r>
              <a:tr h="571325">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Muzamil Abid</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ICLA - Team Leader</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latin typeface="Raleway"/>
                          <a:ea typeface="Raleway"/>
                          <a:cs typeface="Raleway"/>
                          <a:sym typeface="Raleway"/>
                        </a:rPr>
                        <a:t>NRC (ICLA) - Nangarhar</a:t>
                      </a:r>
                      <a:endParaRPr b="1" sz="1800">
                        <a:latin typeface="Raleway"/>
                        <a:ea typeface="Raleway"/>
                        <a:cs typeface="Raleway"/>
                        <a:sym typeface="Raleway"/>
                      </a:endParaRPr>
                    </a:p>
                  </a:txBody>
                  <a:tcPr marT="91425" marB="91425" marR="28575" marL="28575">
                    <a:lnL cap="flat" cmpd="sng" w="7050">
                      <a:solidFill>
                        <a:srgbClr val="000000"/>
                      </a:solidFill>
                      <a:prstDash val="solid"/>
                      <a:round/>
                      <a:headEnd len="sm" w="sm" type="none"/>
                      <a:tailEnd len="sm" w="sm" type="none"/>
                    </a:lnL>
                    <a:lnR cap="flat" cmpd="sng" w="7050">
                      <a:solidFill>
                        <a:srgbClr val="000000"/>
                      </a:solidFill>
                      <a:prstDash val="solid"/>
                      <a:round/>
                      <a:headEnd len="sm" w="sm" type="none"/>
                      <a:tailEnd len="sm" w="sm" type="none"/>
                    </a:lnR>
                    <a:lnT cap="flat" cmpd="sng" w="7050">
                      <a:solidFill>
                        <a:srgbClr val="000000"/>
                      </a:solidFill>
                      <a:prstDash val="solid"/>
                      <a:round/>
                      <a:headEnd len="sm" w="sm" type="none"/>
                      <a:tailEnd len="sm" w="sm" type="none"/>
                    </a:lnT>
                    <a:lnB cap="flat" cmpd="sng" w="7050">
                      <a:solidFill>
                        <a:srgbClr val="0000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grpSp>
        <p:nvGrpSpPr>
          <p:cNvPr id="534" name="Google Shape;534;p41"/>
          <p:cNvGrpSpPr/>
          <p:nvPr/>
        </p:nvGrpSpPr>
        <p:grpSpPr>
          <a:xfrm>
            <a:off x="12" y="-76200"/>
            <a:ext cx="12191988" cy="247125"/>
            <a:chOff x="12" y="0"/>
            <a:chExt cx="12191988" cy="247125"/>
          </a:xfrm>
        </p:grpSpPr>
        <p:pic>
          <p:nvPicPr>
            <p:cNvPr id="535" name="Google Shape;535;p41"/>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536" name="Google Shape;536;p41"/>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537" name="Google Shape;537;p41"/>
          <p:cNvGrpSpPr/>
          <p:nvPr/>
        </p:nvGrpSpPr>
        <p:grpSpPr>
          <a:xfrm>
            <a:off x="12" y="6705600"/>
            <a:ext cx="12191988" cy="247125"/>
            <a:chOff x="12" y="0"/>
            <a:chExt cx="12191988" cy="247125"/>
          </a:xfrm>
        </p:grpSpPr>
        <p:pic>
          <p:nvPicPr>
            <p:cNvPr id="538" name="Google Shape;538;p41"/>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539" name="Google Shape;539;p41"/>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540" name="Google Shape;540;p41"/>
          <p:cNvSpPr txBox="1"/>
          <p:nvPr/>
        </p:nvSpPr>
        <p:spPr>
          <a:xfrm>
            <a:off x="5862625" y="5986200"/>
            <a:ext cx="6129000" cy="4002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1200"/>
              </a:spcBef>
              <a:spcAft>
                <a:spcPts val="800"/>
              </a:spcAft>
              <a:buNone/>
            </a:pPr>
            <a:r>
              <a:t/>
            </a:r>
            <a:endParaRPr/>
          </a:p>
        </p:txBody>
      </p:sp>
      <p:sp>
        <p:nvSpPr>
          <p:cNvPr id="541" name="Google Shape;541;p41"/>
          <p:cNvSpPr txBox="1"/>
          <p:nvPr/>
        </p:nvSpPr>
        <p:spPr>
          <a:xfrm>
            <a:off x="8839325" y="1729775"/>
            <a:ext cx="3274200" cy="27399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0"/>
              </a:spcAft>
              <a:buNone/>
            </a:pPr>
            <a:r>
              <a:rPr b="1" lang="en-US" sz="3400">
                <a:solidFill>
                  <a:srgbClr val="314247"/>
                </a:solidFill>
                <a:latin typeface="Raleway"/>
                <a:ea typeface="Raleway"/>
                <a:cs typeface="Raleway"/>
                <a:sym typeface="Raleway"/>
              </a:rPr>
              <a:t>HEARING </a:t>
            </a:r>
            <a:endParaRPr b="1" sz="3400">
              <a:solidFill>
                <a:srgbClr val="314247"/>
              </a:solidFill>
              <a:latin typeface="Raleway"/>
              <a:ea typeface="Raleway"/>
              <a:cs typeface="Raleway"/>
              <a:sym typeface="Raleway"/>
            </a:endParaRPr>
          </a:p>
          <a:p>
            <a:pPr indent="0" lvl="0" marL="0" rtl="0" algn="just">
              <a:spcBef>
                <a:spcPts val="1200"/>
              </a:spcBef>
              <a:spcAft>
                <a:spcPts val="0"/>
              </a:spcAft>
              <a:buNone/>
            </a:pPr>
            <a:r>
              <a:rPr b="1" lang="en-US" sz="3400">
                <a:solidFill>
                  <a:srgbClr val="314247"/>
                </a:solidFill>
                <a:latin typeface="Raleway"/>
                <a:ea typeface="Raleway"/>
                <a:cs typeface="Raleway"/>
                <a:sym typeface="Raleway"/>
              </a:rPr>
              <a:t>FROM THE </a:t>
            </a:r>
            <a:endParaRPr b="1" sz="3400">
              <a:solidFill>
                <a:srgbClr val="314247"/>
              </a:solidFill>
              <a:latin typeface="Raleway"/>
              <a:ea typeface="Raleway"/>
              <a:cs typeface="Raleway"/>
              <a:sym typeface="Raleway"/>
            </a:endParaRPr>
          </a:p>
          <a:p>
            <a:pPr indent="0" lvl="0" marL="0" rtl="0" algn="just">
              <a:spcBef>
                <a:spcPts val="1200"/>
              </a:spcBef>
              <a:spcAft>
                <a:spcPts val="0"/>
              </a:spcAft>
              <a:buNone/>
            </a:pPr>
            <a:r>
              <a:rPr b="1" lang="en-US" sz="3400">
                <a:solidFill>
                  <a:srgbClr val="314247"/>
                </a:solidFill>
                <a:latin typeface="Raleway"/>
                <a:ea typeface="Raleway"/>
                <a:cs typeface="Raleway"/>
                <a:sym typeface="Raleway"/>
              </a:rPr>
              <a:t>FORUM </a:t>
            </a:r>
            <a:endParaRPr b="1" sz="3400">
              <a:solidFill>
                <a:srgbClr val="314247"/>
              </a:solidFill>
              <a:latin typeface="Raleway"/>
              <a:ea typeface="Raleway"/>
              <a:cs typeface="Raleway"/>
              <a:sym typeface="Raleway"/>
            </a:endParaRPr>
          </a:p>
          <a:p>
            <a:pPr indent="0" lvl="0" marL="0" rtl="0" algn="just">
              <a:spcBef>
                <a:spcPts val="1200"/>
              </a:spcBef>
              <a:spcAft>
                <a:spcPts val="1200"/>
              </a:spcAft>
              <a:buNone/>
            </a:pPr>
            <a:r>
              <a:rPr b="1" lang="en-US" sz="3400">
                <a:solidFill>
                  <a:srgbClr val="314247"/>
                </a:solidFill>
                <a:latin typeface="Raleway"/>
                <a:ea typeface="Raleway"/>
                <a:cs typeface="Raleway"/>
                <a:sym typeface="Raleway"/>
              </a:rPr>
              <a:t>PARTICIPANTS</a:t>
            </a:r>
            <a:endParaRPr b="1" sz="3400">
              <a:solidFill>
                <a:srgbClr val="314247"/>
              </a:solidFill>
              <a:latin typeface="Raleway"/>
              <a:ea typeface="Raleway"/>
              <a:cs typeface="Raleway"/>
              <a:sym typeface="Raleway"/>
            </a:endParaRPr>
          </a:p>
        </p:txBody>
      </p:sp>
      <p:sp>
        <p:nvSpPr>
          <p:cNvPr id="542" name="Google Shape;542;p41"/>
          <p:cNvSpPr txBox="1"/>
          <p:nvPr/>
        </p:nvSpPr>
        <p:spPr>
          <a:xfrm>
            <a:off x="314525" y="948888"/>
            <a:ext cx="8206500" cy="57567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US" sz="1700">
                <a:solidFill>
                  <a:srgbClr val="ED6554"/>
                </a:solidFill>
                <a:latin typeface="Raleway"/>
                <a:ea typeface="Raleway"/>
                <a:cs typeface="Raleway"/>
                <a:sym typeface="Raleway"/>
              </a:rPr>
              <a:t>Mr. HaKhogyani, Majboorabad IDP representative</a:t>
            </a:r>
            <a:endParaRPr b="1" sz="1700">
              <a:solidFill>
                <a:srgbClr val="ED6554"/>
              </a:solidFill>
              <a:latin typeface="Raleway"/>
              <a:ea typeface="Raleway"/>
              <a:cs typeface="Raleway"/>
              <a:sym typeface="Raleway"/>
            </a:endParaRPr>
          </a:p>
          <a:p>
            <a:pPr indent="-336550" lvl="0" marL="457200" rtl="0" algn="l">
              <a:spcBef>
                <a:spcPts val="1200"/>
              </a:spcBef>
              <a:spcAft>
                <a:spcPts val="0"/>
              </a:spcAft>
              <a:buSzPts val="1700"/>
              <a:buFont typeface="Raleway"/>
              <a:buChar char="●"/>
            </a:pPr>
            <a:r>
              <a:rPr lang="en-US" sz="1700">
                <a:latin typeface="Raleway"/>
                <a:ea typeface="Raleway"/>
                <a:cs typeface="Raleway"/>
                <a:sym typeface="Raleway"/>
              </a:rPr>
              <a:t>PFs as an opportunity to raise concerns with DfAs and NGOs</a:t>
            </a:r>
            <a:endParaRPr sz="1700">
              <a:latin typeface="Raleway"/>
              <a:ea typeface="Raleway"/>
              <a:cs typeface="Raleway"/>
              <a:sym typeface="Raleway"/>
            </a:endParaRPr>
          </a:p>
          <a:p>
            <a:pPr indent="-336550" lvl="0" marL="457200" rtl="0" algn="l">
              <a:spcBef>
                <a:spcPts val="0"/>
              </a:spcBef>
              <a:spcAft>
                <a:spcPts val="0"/>
              </a:spcAft>
              <a:buSzPts val="1700"/>
              <a:buFont typeface="Raleway"/>
              <a:buChar char="●"/>
            </a:pPr>
            <a:r>
              <a:rPr lang="en-US" sz="1700">
                <a:latin typeface="Raleway"/>
                <a:ea typeface="Raleway"/>
                <a:cs typeface="Raleway"/>
                <a:sym typeface="Raleway"/>
              </a:rPr>
              <a:t>The practical need to get our projects to be funded</a:t>
            </a:r>
            <a:endParaRPr sz="1700">
              <a:latin typeface="Raleway"/>
              <a:ea typeface="Raleway"/>
              <a:cs typeface="Raleway"/>
              <a:sym typeface="Raleway"/>
            </a:endParaRPr>
          </a:p>
          <a:p>
            <a:pPr indent="0" lvl="0" marL="0" rtl="0" algn="l">
              <a:spcBef>
                <a:spcPts val="1200"/>
              </a:spcBef>
              <a:spcAft>
                <a:spcPts val="0"/>
              </a:spcAft>
              <a:buNone/>
            </a:pPr>
            <a:r>
              <a:rPr b="1" lang="en-US" sz="1700">
                <a:solidFill>
                  <a:srgbClr val="ED6554"/>
                </a:solidFill>
                <a:latin typeface="Raleway"/>
                <a:ea typeface="Raleway"/>
                <a:cs typeface="Raleway"/>
                <a:sym typeface="Raleway"/>
              </a:rPr>
              <a:t>Mrs. Ahmadzai, Woman business representative</a:t>
            </a:r>
            <a:endParaRPr b="1" sz="1700">
              <a:solidFill>
                <a:srgbClr val="ED6554"/>
              </a:solidFill>
              <a:latin typeface="Raleway"/>
              <a:ea typeface="Raleway"/>
              <a:cs typeface="Raleway"/>
              <a:sym typeface="Raleway"/>
            </a:endParaRPr>
          </a:p>
          <a:p>
            <a:pPr indent="-336550" lvl="0" marL="457200" rtl="0" algn="l">
              <a:spcBef>
                <a:spcPts val="1200"/>
              </a:spcBef>
              <a:spcAft>
                <a:spcPts val="0"/>
              </a:spcAft>
              <a:buSzPts val="1700"/>
              <a:buFont typeface="Raleway"/>
              <a:buChar char="●"/>
            </a:pPr>
            <a:r>
              <a:rPr lang="en-US" sz="1700">
                <a:latin typeface="Raleway"/>
                <a:ea typeface="Raleway"/>
                <a:cs typeface="Raleway"/>
                <a:sym typeface="Raleway"/>
              </a:rPr>
              <a:t>The PFs led to UNDP purchasing solar panels for my company and activating electricity</a:t>
            </a:r>
            <a:endParaRPr sz="1700">
              <a:latin typeface="Raleway"/>
              <a:ea typeface="Raleway"/>
              <a:cs typeface="Raleway"/>
              <a:sym typeface="Raleway"/>
            </a:endParaRPr>
          </a:p>
          <a:p>
            <a:pPr indent="-336550" lvl="0" marL="457200" rtl="0" algn="l">
              <a:spcBef>
                <a:spcPts val="0"/>
              </a:spcBef>
              <a:spcAft>
                <a:spcPts val="0"/>
              </a:spcAft>
              <a:buSzPts val="1700"/>
              <a:buFont typeface="Raleway"/>
              <a:buChar char="●"/>
            </a:pPr>
            <a:r>
              <a:rPr lang="en-US" sz="1700">
                <a:latin typeface="Raleway"/>
                <a:ea typeface="Raleway"/>
                <a:cs typeface="Raleway"/>
                <a:sym typeface="Raleway"/>
              </a:rPr>
              <a:t>Women led companies need advanced machinery</a:t>
            </a:r>
            <a:endParaRPr sz="1700">
              <a:latin typeface="Raleway"/>
              <a:ea typeface="Raleway"/>
              <a:cs typeface="Raleway"/>
              <a:sym typeface="Raleway"/>
            </a:endParaRPr>
          </a:p>
          <a:p>
            <a:pPr indent="0" lvl="0" marL="0" rtl="0" algn="l">
              <a:spcBef>
                <a:spcPts val="1200"/>
              </a:spcBef>
              <a:spcAft>
                <a:spcPts val="0"/>
              </a:spcAft>
              <a:buNone/>
            </a:pPr>
            <a:r>
              <a:rPr b="1" lang="en-US" sz="1700">
                <a:solidFill>
                  <a:srgbClr val="ED6554"/>
                </a:solidFill>
                <a:latin typeface="Raleway"/>
                <a:ea typeface="Raleway"/>
                <a:cs typeface="Raleway"/>
                <a:sym typeface="Raleway"/>
              </a:rPr>
              <a:t>Mr. Karimi, Youth representative</a:t>
            </a:r>
            <a:endParaRPr sz="1700">
              <a:latin typeface="Raleway"/>
              <a:ea typeface="Raleway"/>
              <a:cs typeface="Raleway"/>
              <a:sym typeface="Raleway"/>
            </a:endParaRPr>
          </a:p>
          <a:p>
            <a:pPr indent="-336550" lvl="0" marL="457200" rtl="0" algn="l">
              <a:spcBef>
                <a:spcPts val="1200"/>
              </a:spcBef>
              <a:spcAft>
                <a:spcPts val="0"/>
              </a:spcAft>
              <a:buSzPts val="1700"/>
              <a:buFont typeface="Raleway"/>
              <a:buChar char="●"/>
            </a:pPr>
            <a:r>
              <a:rPr lang="en-US" sz="1700">
                <a:latin typeface="Raleway"/>
                <a:ea typeface="Raleway"/>
                <a:cs typeface="Raleway"/>
                <a:sym typeface="Raleway"/>
              </a:rPr>
              <a:t>Sustain these forums for us to learn about our rights, voice our concerns and help us also meet the needs of the newly returned people in different aspects - psychosocial, education, public awareness</a:t>
            </a:r>
            <a:endParaRPr sz="1700">
              <a:latin typeface="Raleway"/>
              <a:ea typeface="Raleway"/>
              <a:cs typeface="Raleway"/>
              <a:sym typeface="Raleway"/>
            </a:endParaRPr>
          </a:p>
          <a:p>
            <a:pPr indent="0" lvl="0" marL="0" rtl="0" algn="l">
              <a:spcBef>
                <a:spcPts val="1200"/>
              </a:spcBef>
              <a:spcAft>
                <a:spcPts val="0"/>
              </a:spcAft>
              <a:buNone/>
            </a:pPr>
            <a:r>
              <a:rPr lang="en-US" sz="1700">
                <a:latin typeface="Raleway"/>
                <a:ea typeface="Raleway"/>
                <a:cs typeface="Raleway"/>
                <a:sym typeface="Raleway"/>
              </a:rPr>
              <a:t>.</a:t>
            </a:r>
            <a:r>
              <a:rPr b="1" lang="en-US" sz="1700">
                <a:solidFill>
                  <a:srgbClr val="ED6554"/>
                </a:solidFill>
                <a:latin typeface="Raleway"/>
                <a:ea typeface="Raleway"/>
                <a:cs typeface="Raleway"/>
                <a:sym typeface="Raleway"/>
              </a:rPr>
              <a:t>Mrs. Hadisa, Woman IDP representative</a:t>
            </a:r>
            <a:endParaRPr b="1" sz="1700">
              <a:solidFill>
                <a:srgbClr val="ED6554"/>
              </a:solidFill>
              <a:latin typeface="Raleway"/>
              <a:ea typeface="Raleway"/>
              <a:cs typeface="Raleway"/>
              <a:sym typeface="Raleway"/>
            </a:endParaRPr>
          </a:p>
          <a:p>
            <a:pPr indent="-336550" lvl="0" marL="457200" rtl="0" algn="l">
              <a:spcBef>
                <a:spcPts val="1200"/>
              </a:spcBef>
              <a:spcAft>
                <a:spcPts val="0"/>
              </a:spcAft>
              <a:buSzPts val="1700"/>
              <a:buFont typeface="Raleway"/>
              <a:buChar char="●"/>
            </a:pPr>
            <a:r>
              <a:rPr lang="en-US" sz="1700">
                <a:latin typeface="Raleway"/>
                <a:ea typeface="Raleway"/>
                <a:cs typeface="Raleway"/>
                <a:sym typeface="Raleway"/>
              </a:rPr>
              <a:t>I learned how to advocate for my rights in this new context through the PFs</a:t>
            </a:r>
            <a:endParaRPr sz="1700">
              <a:latin typeface="Raleway"/>
              <a:ea typeface="Raleway"/>
              <a:cs typeface="Raleway"/>
              <a:sym typeface="Raleway"/>
            </a:endParaRPr>
          </a:p>
          <a:p>
            <a:pPr indent="-336550" lvl="0" marL="457200" rtl="0" algn="l">
              <a:spcBef>
                <a:spcPts val="0"/>
              </a:spcBef>
              <a:spcAft>
                <a:spcPts val="0"/>
              </a:spcAft>
              <a:buSzPts val="1700"/>
              <a:buFont typeface="Raleway"/>
              <a:buChar char="●"/>
            </a:pPr>
            <a:r>
              <a:rPr lang="en-US" sz="1700">
                <a:latin typeface="Raleway"/>
                <a:ea typeface="Raleway"/>
                <a:cs typeface="Raleway"/>
                <a:sym typeface="Raleway"/>
              </a:rPr>
              <a:t>We need more TVET and trainings for youth and girls</a:t>
            </a:r>
            <a:endParaRPr sz="1700">
              <a:latin typeface="Raleway"/>
              <a:ea typeface="Raleway"/>
              <a:cs typeface="Raleway"/>
              <a:sym typeface="Raleway"/>
            </a:endParaRPr>
          </a:p>
          <a:p>
            <a:pPr indent="0" lvl="0" marL="0" rtl="0" algn="l">
              <a:spcBef>
                <a:spcPts val="1200"/>
              </a:spcBef>
              <a:spcAft>
                <a:spcPts val="0"/>
              </a:spcAft>
              <a:buNone/>
            </a:pPr>
            <a:r>
              <a:t/>
            </a:r>
            <a:endParaRPr b="1" sz="1700">
              <a:solidFill>
                <a:srgbClr val="ED6554"/>
              </a:solidFill>
              <a:latin typeface="Raleway"/>
              <a:ea typeface="Raleway"/>
              <a:cs typeface="Raleway"/>
              <a:sym typeface="Raleway"/>
            </a:endParaRPr>
          </a:p>
          <a:p>
            <a:pPr indent="0" lvl="0" marL="0" rtl="0" algn="l">
              <a:spcBef>
                <a:spcPts val="1200"/>
              </a:spcBef>
              <a:spcAft>
                <a:spcPts val="1200"/>
              </a:spcAft>
              <a:buNone/>
            </a:pPr>
            <a:r>
              <a:t/>
            </a:r>
            <a:endParaRPr sz="17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5"/>
          <p:cNvSpPr txBox="1"/>
          <p:nvPr>
            <p:ph type="ctrTitle"/>
          </p:nvPr>
        </p:nvSpPr>
        <p:spPr>
          <a:xfrm>
            <a:off x="737925" y="490036"/>
            <a:ext cx="10285800" cy="7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800">
                <a:solidFill>
                  <a:srgbClr val="314247"/>
                </a:solidFill>
                <a:latin typeface="Raleway"/>
                <a:ea typeface="Raleway"/>
                <a:cs typeface="Raleway"/>
                <a:sym typeface="Raleway"/>
              </a:rPr>
              <a:t>WHY THIS PROJECT?</a:t>
            </a:r>
            <a:endParaRPr sz="1600">
              <a:solidFill>
                <a:srgbClr val="314247"/>
              </a:solidFill>
              <a:latin typeface="Raleway"/>
              <a:ea typeface="Raleway"/>
              <a:cs typeface="Raleway"/>
              <a:sym typeface="Raleway"/>
            </a:endParaRPr>
          </a:p>
          <a:p>
            <a:pPr indent="0" lvl="0" marL="0" rtl="0" algn="l">
              <a:lnSpc>
                <a:spcPct val="90000"/>
              </a:lnSpc>
              <a:spcBef>
                <a:spcPts val="0"/>
              </a:spcBef>
              <a:spcAft>
                <a:spcPts val="0"/>
              </a:spcAft>
              <a:buClr>
                <a:schemeClr val="dk1"/>
              </a:buClr>
              <a:buSzPts val="2800"/>
              <a:buFont typeface="Arial"/>
              <a:buNone/>
            </a:pPr>
            <a:r>
              <a:t/>
            </a:r>
            <a:endParaRPr b="1" sz="2800">
              <a:solidFill>
                <a:srgbClr val="314247"/>
              </a:solidFill>
              <a:latin typeface="Raleway"/>
              <a:ea typeface="Raleway"/>
              <a:cs typeface="Raleway"/>
              <a:sym typeface="Raleway"/>
            </a:endParaRPr>
          </a:p>
        </p:txBody>
      </p:sp>
      <p:sp>
        <p:nvSpPr>
          <p:cNvPr id="126" name="Google Shape;126;p15"/>
          <p:cNvSpPr txBox="1"/>
          <p:nvPr/>
        </p:nvSpPr>
        <p:spPr>
          <a:xfrm>
            <a:off x="737925" y="1540825"/>
            <a:ext cx="10977000" cy="463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000" u="none" cap="none" strike="noStrike">
                <a:solidFill>
                  <a:srgbClr val="ED6554"/>
                </a:solidFill>
                <a:latin typeface="Raleway"/>
                <a:ea typeface="Raleway"/>
                <a:cs typeface="Raleway"/>
                <a:sym typeface="Raleway"/>
              </a:rPr>
              <a:t>DISPLACEMENT IN CAMPS VS DISPLACEMENT IN URBAN AREAS</a:t>
            </a:r>
            <a:endParaRPr b="1" i="0" sz="2000" u="none" cap="none" strike="noStrike">
              <a:solidFill>
                <a:srgbClr val="ED6554"/>
              </a:solidFill>
              <a:latin typeface="Raleway"/>
              <a:ea typeface="Raleway"/>
              <a:cs typeface="Raleway"/>
              <a:sym typeface="Raleway"/>
            </a:endParaRPr>
          </a:p>
          <a:p>
            <a:pPr indent="0" lvl="0" marL="0" marR="0" rtl="0" algn="l">
              <a:lnSpc>
                <a:spcPct val="100000"/>
              </a:lnSpc>
              <a:spcBef>
                <a:spcPts val="0"/>
              </a:spcBef>
              <a:spcAft>
                <a:spcPts val="0"/>
              </a:spcAft>
              <a:buNone/>
            </a:pPr>
            <a:r>
              <a:t/>
            </a:r>
            <a:endParaRPr b="0" i="0" sz="23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None/>
            </a:pPr>
            <a:r>
              <a:rPr b="1" i="0" lang="en-US" sz="1800" u="none" cap="none" strike="noStrike">
                <a:solidFill>
                  <a:srgbClr val="314247"/>
                </a:solidFill>
                <a:latin typeface="Raleway"/>
                <a:ea typeface="Raleway"/>
                <a:cs typeface="Raleway"/>
                <a:sym typeface="Raleway"/>
              </a:rPr>
              <a:t>For decades, the response</a:t>
            </a:r>
            <a:r>
              <a:rPr b="0" i="0" lang="en-US" sz="1800" u="none" cap="none" strike="noStrike">
                <a:solidFill>
                  <a:srgbClr val="314247"/>
                </a:solidFill>
                <a:latin typeface="Raleway"/>
                <a:ea typeface="Raleway"/>
                <a:cs typeface="Raleway"/>
                <a:sym typeface="Raleway"/>
              </a:rPr>
              <a:t> to mass movements of people fleeing war or political persecution has been to provide humanitarian assistance</a:t>
            </a:r>
            <a:r>
              <a:rPr b="1" i="0" lang="en-US" sz="1800" u="none" cap="none" strike="noStrike">
                <a:solidFill>
                  <a:srgbClr val="314247"/>
                </a:solidFill>
                <a:latin typeface="Raleway"/>
                <a:ea typeface="Raleway"/>
                <a:cs typeface="Raleway"/>
                <a:sym typeface="Raleway"/>
              </a:rPr>
              <a:t> in camps or settlements</a:t>
            </a:r>
            <a:r>
              <a:rPr b="0" i="0" lang="en-US" sz="1800" u="none" cap="none" strike="noStrike">
                <a:solidFill>
                  <a:srgbClr val="314247"/>
                </a:solidFill>
                <a:latin typeface="Raleway"/>
                <a:ea typeface="Raleway"/>
                <a:cs typeface="Raleway"/>
                <a:sym typeface="Raleway"/>
              </a:rPr>
              <a:t> leading to situations of protracted displacement with no solutions in sight.  </a:t>
            </a:r>
            <a:br>
              <a:rPr b="0" i="0" lang="en-US" sz="1800" u="none" cap="none" strike="noStrike">
                <a:solidFill>
                  <a:srgbClr val="314247"/>
                </a:solidFill>
                <a:latin typeface="Raleway"/>
                <a:ea typeface="Raleway"/>
                <a:cs typeface="Raleway"/>
                <a:sym typeface="Raleway"/>
              </a:rPr>
            </a:br>
            <a:endParaRPr sz="18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None/>
            </a:pPr>
            <a:r>
              <a:rPr b="1" i="0" lang="en-US" sz="1800" u="none" cap="none" strike="noStrike">
                <a:solidFill>
                  <a:srgbClr val="314247"/>
                </a:solidFill>
                <a:latin typeface="Raleway"/>
                <a:ea typeface="Raleway"/>
                <a:cs typeface="Raleway"/>
                <a:sym typeface="Raleway"/>
              </a:rPr>
              <a:t>Camps are not the choice of the majority of the world's displaced people</a:t>
            </a:r>
            <a:r>
              <a:rPr b="0" i="0" lang="en-US" sz="1800" u="none" cap="none" strike="noStrike">
                <a:solidFill>
                  <a:srgbClr val="314247"/>
                </a:solidFill>
                <a:latin typeface="Raleway"/>
                <a:ea typeface="Raleway"/>
                <a:cs typeface="Raleway"/>
                <a:sym typeface="Raleway"/>
              </a:rPr>
              <a:t>, and estimates suggest that over </a:t>
            </a:r>
            <a:r>
              <a:rPr b="1" i="0" lang="en-US" sz="1800" u="none" cap="none" strike="noStrike">
                <a:solidFill>
                  <a:srgbClr val="314247"/>
                </a:solidFill>
                <a:latin typeface="Raleway"/>
                <a:ea typeface="Raleway"/>
                <a:cs typeface="Raleway"/>
                <a:sym typeface="Raleway"/>
              </a:rPr>
              <a:t>60% of refugees and half of internally displaced persons (IDPs) now live in towns and cities</a:t>
            </a:r>
            <a:r>
              <a:rPr b="0" i="0" lang="en-US" sz="1800" u="none" cap="none" strike="noStrike">
                <a:solidFill>
                  <a:srgbClr val="314247"/>
                </a:solidFill>
                <a:latin typeface="Raleway"/>
                <a:ea typeface="Raleway"/>
                <a:cs typeface="Raleway"/>
                <a:sym typeface="Raleway"/>
              </a:rPr>
              <a:t>. </a:t>
            </a:r>
            <a:br>
              <a:rPr b="0" i="0" lang="en-US" sz="1800" u="none" cap="none" strike="noStrike">
                <a:solidFill>
                  <a:srgbClr val="314247"/>
                </a:solidFill>
                <a:latin typeface="Raleway"/>
                <a:ea typeface="Raleway"/>
                <a:cs typeface="Raleway"/>
                <a:sym typeface="Raleway"/>
              </a:rPr>
            </a:br>
            <a:endParaRPr b="0" i="0" sz="1800" u="none" cap="none" strike="noStrike">
              <a:solidFill>
                <a:srgbClr val="314247"/>
              </a:solidFill>
              <a:latin typeface="Raleway"/>
              <a:ea typeface="Raleway"/>
              <a:cs typeface="Raleway"/>
              <a:sym typeface="Raleway"/>
            </a:endParaRPr>
          </a:p>
          <a:p>
            <a:pPr indent="0" lvl="0" marL="0" marR="0" rtl="0" algn="l">
              <a:lnSpc>
                <a:spcPct val="100000"/>
              </a:lnSpc>
              <a:spcBef>
                <a:spcPts val="0"/>
              </a:spcBef>
              <a:spcAft>
                <a:spcPts val="0"/>
              </a:spcAft>
              <a:buNone/>
            </a:pPr>
            <a:r>
              <a:rPr b="1" i="0" lang="en-US" sz="1800" u="none" cap="none" strike="noStrike">
                <a:solidFill>
                  <a:srgbClr val="314247"/>
                </a:solidFill>
                <a:latin typeface="Raleway"/>
                <a:ea typeface="Raleway"/>
                <a:cs typeface="Raleway"/>
                <a:sym typeface="Raleway"/>
              </a:rPr>
              <a:t>Research, international policy discourse and local action have been slow to catch up</a:t>
            </a:r>
            <a:r>
              <a:rPr b="0" i="0" lang="en-US" sz="1800" u="none" cap="none" strike="noStrike">
                <a:solidFill>
                  <a:srgbClr val="314247"/>
                </a:solidFill>
                <a:latin typeface="Raleway"/>
                <a:ea typeface="Raleway"/>
                <a:cs typeface="Raleway"/>
                <a:sym typeface="Raleway"/>
              </a:rPr>
              <a:t> to understanding camp versus urban displacement</a:t>
            </a:r>
            <a:r>
              <a:rPr lang="en-US" sz="1800">
                <a:solidFill>
                  <a:srgbClr val="314247"/>
                </a:solidFill>
                <a:latin typeface="Raleway"/>
                <a:ea typeface="Raleway"/>
                <a:cs typeface="Raleway"/>
                <a:sym typeface="Raleway"/>
              </a:rPr>
              <a:t>. </a:t>
            </a:r>
            <a:r>
              <a:rPr b="0" i="0" lang="en-US" sz="1800" u="none" cap="none" strike="noStrike">
                <a:solidFill>
                  <a:srgbClr val="314247"/>
                </a:solidFill>
                <a:latin typeface="Raleway"/>
                <a:ea typeface="Raleway"/>
                <a:cs typeface="Raleway"/>
                <a:sym typeface="Raleway"/>
              </a:rPr>
              <a:t>The research is </a:t>
            </a:r>
            <a:r>
              <a:rPr b="1" i="0" lang="en-US" sz="1800" u="none" cap="none" strike="noStrike">
                <a:solidFill>
                  <a:srgbClr val="314247"/>
                </a:solidFill>
                <a:latin typeface="Raleway"/>
                <a:ea typeface="Raleway"/>
                <a:cs typeface="Raleway"/>
                <a:sym typeface="Raleway"/>
              </a:rPr>
              <a:t>the first large-scale study to compare experiences of displacement in cities and camps </a:t>
            </a:r>
            <a:r>
              <a:rPr b="0" i="0" lang="en-US" sz="1800" u="none" cap="none" strike="noStrike">
                <a:solidFill>
                  <a:srgbClr val="314247"/>
                </a:solidFill>
                <a:latin typeface="Raleway"/>
                <a:ea typeface="Raleway"/>
                <a:cs typeface="Raleway"/>
                <a:sym typeface="Raleway"/>
              </a:rPr>
              <a:t>and provide evidence analysis of the outcomes for displaced people in these different settings.</a:t>
            </a:r>
            <a:endParaRPr b="0" i="0" sz="18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300"/>
              <a:buFont typeface="Arial"/>
              <a:buNone/>
            </a:pPr>
            <a:r>
              <a:t/>
            </a:r>
            <a:endParaRPr b="0" i="0" sz="1800" u="none" cap="none" strike="noStrike">
              <a:solidFill>
                <a:srgbClr val="314247"/>
              </a:solidFill>
              <a:latin typeface="Raleway"/>
              <a:ea typeface="Raleway"/>
              <a:cs typeface="Raleway"/>
              <a:sym typeface="Raleway"/>
            </a:endParaRPr>
          </a:p>
        </p:txBody>
      </p:sp>
      <p:grpSp>
        <p:nvGrpSpPr>
          <p:cNvPr id="127" name="Google Shape;127;p15"/>
          <p:cNvGrpSpPr/>
          <p:nvPr/>
        </p:nvGrpSpPr>
        <p:grpSpPr>
          <a:xfrm>
            <a:off x="12" y="-76200"/>
            <a:ext cx="12191988" cy="247125"/>
            <a:chOff x="12" y="0"/>
            <a:chExt cx="12191988" cy="247125"/>
          </a:xfrm>
        </p:grpSpPr>
        <p:pic>
          <p:nvPicPr>
            <p:cNvPr id="128" name="Google Shape;128;p15"/>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129" name="Google Shape;129;p15"/>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130" name="Google Shape;130;p15"/>
          <p:cNvGrpSpPr/>
          <p:nvPr/>
        </p:nvGrpSpPr>
        <p:grpSpPr>
          <a:xfrm>
            <a:off x="12" y="6610875"/>
            <a:ext cx="12191988" cy="247125"/>
            <a:chOff x="12" y="0"/>
            <a:chExt cx="12191988" cy="247125"/>
          </a:xfrm>
        </p:grpSpPr>
        <p:pic>
          <p:nvPicPr>
            <p:cNvPr id="131" name="Google Shape;131;p15"/>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132" name="Google Shape;132;p15"/>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pic>
        <p:nvPicPr>
          <p:cNvPr id="133" name="Google Shape;133;p15"/>
          <p:cNvPicPr preferRelativeResize="0"/>
          <p:nvPr/>
        </p:nvPicPr>
        <p:blipFill>
          <a:blip r:embed="rId4">
            <a:alphaModFix/>
          </a:blip>
          <a:stretch>
            <a:fillRect/>
          </a:stretch>
        </p:blipFill>
        <p:spPr>
          <a:xfrm>
            <a:off x="335615" y="2384100"/>
            <a:ext cx="402300" cy="393450"/>
          </a:xfrm>
          <a:prstGeom prst="rect">
            <a:avLst/>
          </a:prstGeom>
          <a:noFill/>
          <a:ln>
            <a:noFill/>
          </a:ln>
        </p:spPr>
      </p:pic>
      <p:pic>
        <p:nvPicPr>
          <p:cNvPr id="134" name="Google Shape;134;p15"/>
          <p:cNvPicPr preferRelativeResize="0"/>
          <p:nvPr/>
        </p:nvPicPr>
        <p:blipFill>
          <a:blip r:embed="rId5">
            <a:alphaModFix/>
          </a:blip>
          <a:stretch>
            <a:fillRect/>
          </a:stretch>
        </p:blipFill>
        <p:spPr>
          <a:xfrm>
            <a:off x="335625" y="3638950"/>
            <a:ext cx="402300" cy="402300"/>
          </a:xfrm>
          <a:prstGeom prst="rect">
            <a:avLst/>
          </a:prstGeom>
          <a:noFill/>
          <a:ln>
            <a:noFill/>
          </a:ln>
        </p:spPr>
      </p:pic>
      <p:pic>
        <p:nvPicPr>
          <p:cNvPr id="135" name="Google Shape;135;p15"/>
          <p:cNvPicPr preferRelativeResize="0"/>
          <p:nvPr/>
        </p:nvPicPr>
        <p:blipFill rotWithShape="1">
          <a:blip r:embed="rId6">
            <a:alphaModFix/>
          </a:blip>
          <a:srcRect b="29396" l="28919" r="30088" t="29305"/>
          <a:stretch/>
        </p:blipFill>
        <p:spPr>
          <a:xfrm>
            <a:off x="288521" y="4902646"/>
            <a:ext cx="496525" cy="5002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6F88"/>
        </a:solidFill>
      </p:bgPr>
    </p:bg>
    <p:spTree>
      <p:nvGrpSpPr>
        <p:cNvPr id="547" name="Shape 547"/>
        <p:cNvGrpSpPr/>
        <p:nvPr/>
      </p:nvGrpSpPr>
      <p:grpSpPr>
        <a:xfrm>
          <a:off x="0" y="0"/>
          <a:ext cx="0" cy="0"/>
          <a:chOff x="0" y="0"/>
          <a:chExt cx="0" cy="0"/>
        </a:xfrm>
      </p:grpSpPr>
      <p:grpSp>
        <p:nvGrpSpPr>
          <p:cNvPr id="548" name="Google Shape;548;p42"/>
          <p:cNvGrpSpPr/>
          <p:nvPr/>
        </p:nvGrpSpPr>
        <p:grpSpPr>
          <a:xfrm>
            <a:off x="1412296" y="4384300"/>
            <a:ext cx="10068279" cy="1753000"/>
            <a:chOff x="1340059" y="4384300"/>
            <a:chExt cx="10068279" cy="1753000"/>
          </a:xfrm>
        </p:grpSpPr>
        <p:sp>
          <p:nvSpPr>
            <p:cNvPr id="549" name="Google Shape;549;p42"/>
            <p:cNvSpPr txBox="1"/>
            <p:nvPr/>
          </p:nvSpPr>
          <p:spPr>
            <a:xfrm>
              <a:off x="3161938" y="4545300"/>
              <a:ext cx="8246400" cy="954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Raleway"/>
                  <a:ea typeface="Raleway"/>
                  <a:cs typeface="Raleway"/>
                  <a:sym typeface="Raleway"/>
                </a:rPr>
                <a:t>Our research connects the voices of communities to change-makers for more inclusive societies. </a:t>
              </a:r>
              <a:endParaRPr b="0" i="0" sz="1900" u="none" cap="none" strike="noStrike">
                <a:solidFill>
                  <a:schemeClr val="lt1"/>
                </a:solidFill>
                <a:latin typeface="Raleway"/>
                <a:ea typeface="Raleway"/>
                <a:cs typeface="Raleway"/>
                <a:sym typeface="Raleway"/>
              </a:endParaRPr>
            </a:p>
          </p:txBody>
        </p:sp>
        <p:pic>
          <p:nvPicPr>
            <p:cNvPr id="550" name="Google Shape;550;p42"/>
            <p:cNvPicPr preferRelativeResize="0"/>
            <p:nvPr/>
          </p:nvPicPr>
          <p:blipFill rotWithShape="1">
            <a:blip r:embed="rId3">
              <a:alphaModFix/>
            </a:blip>
            <a:srcRect b="0" l="0" r="0" t="0"/>
            <a:stretch/>
          </p:blipFill>
          <p:spPr>
            <a:xfrm>
              <a:off x="1340059" y="4384300"/>
              <a:ext cx="1753000" cy="1753000"/>
            </a:xfrm>
            <a:prstGeom prst="rect">
              <a:avLst/>
            </a:prstGeom>
            <a:noFill/>
            <a:ln>
              <a:noFill/>
            </a:ln>
          </p:spPr>
        </p:pic>
      </p:grpSp>
      <p:sp>
        <p:nvSpPr>
          <p:cNvPr id="551" name="Google Shape;551;p42"/>
          <p:cNvSpPr txBox="1"/>
          <p:nvPr/>
        </p:nvSpPr>
        <p:spPr>
          <a:xfrm>
            <a:off x="1483800" y="1005650"/>
            <a:ext cx="922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Raleway"/>
                <a:ea typeface="Raleway"/>
                <a:cs typeface="Raleway"/>
                <a:sym typeface="Raleway"/>
              </a:rPr>
              <a:t>THANK YOU! </a:t>
            </a:r>
            <a:endParaRPr b="0" i="0" sz="3200" u="none" cap="none" strike="noStrike">
              <a:solidFill>
                <a:schemeClr val="lt1"/>
              </a:solidFill>
              <a:latin typeface="Raleway"/>
              <a:ea typeface="Raleway"/>
              <a:cs typeface="Raleway"/>
              <a:sym typeface="Raleway"/>
            </a:endParaRPr>
          </a:p>
        </p:txBody>
      </p:sp>
      <p:sp>
        <p:nvSpPr>
          <p:cNvPr id="552" name="Google Shape;552;p42"/>
          <p:cNvSpPr txBox="1"/>
          <p:nvPr/>
        </p:nvSpPr>
        <p:spPr>
          <a:xfrm>
            <a:off x="3026625" y="2485125"/>
            <a:ext cx="9107100" cy="10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Raleway"/>
                <a:ea typeface="Raleway"/>
                <a:cs typeface="Raleway"/>
                <a:sym typeface="Raleway"/>
              </a:rPr>
              <a:t>Nassim Majidi: nassim.majidi@samuelhall.org </a:t>
            </a:r>
            <a:endParaRPr sz="2000">
              <a:solidFill>
                <a:schemeClr val="lt1"/>
              </a:solidFill>
              <a:latin typeface="Raleway"/>
              <a:ea typeface="Raleway"/>
              <a:cs typeface="Raleway"/>
              <a:sym typeface="Raleway"/>
            </a:endParaRPr>
          </a:p>
          <a:p>
            <a:pPr indent="0" lvl="0" marL="0" rtl="0" algn="l">
              <a:spcBef>
                <a:spcPts val="0"/>
              </a:spcBef>
              <a:spcAft>
                <a:spcPts val="0"/>
              </a:spcAft>
              <a:buNone/>
            </a:pPr>
            <a:r>
              <a:rPr lang="en-US" sz="2000">
                <a:solidFill>
                  <a:schemeClr val="lt1"/>
                </a:solidFill>
                <a:latin typeface="Raleway"/>
                <a:ea typeface="Raleway"/>
                <a:cs typeface="Raleway"/>
                <a:sym typeface="Raleway"/>
              </a:rPr>
              <a:t>Marta Trigo Da Roza: marta.trigodaroza@samuelhall.org</a:t>
            </a:r>
            <a:endParaRPr sz="2000">
              <a:solidFill>
                <a:schemeClr val="lt1"/>
              </a:solidFill>
              <a:latin typeface="Raleway"/>
              <a:ea typeface="Raleway"/>
              <a:cs typeface="Raleway"/>
              <a:sym typeface="Raleway"/>
            </a:endParaRPr>
          </a:p>
          <a:p>
            <a:pPr indent="0" lvl="0" marL="0" rtl="0" algn="l">
              <a:spcBef>
                <a:spcPts val="0"/>
              </a:spcBef>
              <a:spcAft>
                <a:spcPts val="0"/>
              </a:spcAft>
              <a:buNone/>
            </a:pPr>
            <a:r>
              <a:rPr lang="en-US" sz="2000">
                <a:solidFill>
                  <a:schemeClr val="lt1"/>
                </a:solidFill>
                <a:latin typeface="Raleway"/>
                <a:ea typeface="Raleway"/>
                <a:cs typeface="Raleway"/>
                <a:sym typeface="Raleway"/>
              </a:rPr>
              <a:t>Hakimullah Atiqee: hakimullah.atiqee@samuelhall.org</a:t>
            </a:r>
            <a:endParaRPr sz="2000">
              <a:solidFill>
                <a:schemeClr val="lt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ph type="ctrTitle"/>
          </p:nvPr>
        </p:nvSpPr>
        <p:spPr>
          <a:xfrm>
            <a:off x="401250" y="446286"/>
            <a:ext cx="10285800" cy="7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800">
                <a:solidFill>
                  <a:srgbClr val="314247"/>
                </a:solidFill>
                <a:latin typeface="Raleway"/>
                <a:ea typeface="Raleway"/>
                <a:cs typeface="Raleway"/>
                <a:sym typeface="Raleway"/>
              </a:rPr>
              <a:t>A LANDMARK STUDY ON </a:t>
            </a:r>
            <a:r>
              <a:rPr b="1" lang="en-US" sz="2800">
                <a:solidFill>
                  <a:srgbClr val="314247"/>
                </a:solidFill>
                <a:latin typeface="Raleway"/>
                <a:ea typeface="Raleway"/>
                <a:cs typeface="Raleway"/>
                <a:sym typeface="Raleway"/>
              </a:rPr>
              <a:t>DISPLACEMENT</a:t>
            </a:r>
            <a:r>
              <a:rPr b="1" lang="en-US" sz="2800">
                <a:solidFill>
                  <a:srgbClr val="314247"/>
                </a:solidFill>
                <a:latin typeface="Raleway"/>
                <a:ea typeface="Raleway"/>
                <a:cs typeface="Raleway"/>
                <a:sym typeface="Raleway"/>
              </a:rPr>
              <a:t> </a:t>
            </a:r>
            <a:endParaRPr>
              <a:solidFill>
                <a:srgbClr val="314247"/>
              </a:solidFill>
              <a:latin typeface="Raleway"/>
              <a:ea typeface="Raleway"/>
              <a:cs typeface="Raleway"/>
              <a:sym typeface="Raleway"/>
            </a:endParaRPr>
          </a:p>
          <a:p>
            <a:pPr indent="0" lvl="0" marL="0" rtl="0" algn="l">
              <a:lnSpc>
                <a:spcPct val="90000"/>
              </a:lnSpc>
              <a:spcBef>
                <a:spcPts val="0"/>
              </a:spcBef>
              <a:spcAft>
                <a:spcPts val="0"/>
              </a:spcAft>
              <a:buClr>
                <a:schemeClr val="dk1"/>
              </a:buClr>
              <a:buSzPts val="2800"/>
              <a:buFont typeface="Arial"/>
              <a:buNone/>
            </a:pPr>
            <a:r>
              <a:t/>
            </a:r>
            <a:endParaRPr b="1" sz="2800">
              <a:solidFill>
                <a:srgbClr val="314247"/>
              </a:solidFill>
              <a:latin typeface="Raleway"/>
              <a:ea typeface="Raleway"/>
              <a:cs typeface="Raleway"/>
              <a:sym typeface="Raleway"/>
            </a:endParaRPr>
          </a:p>
          <a:p>
            <a:pPr indent="0" lvl="0" marL="0" rtl="0" algn="l">
              <a:lnSpc>
                <a:spcPct val="90000"/>
              </a:lnSpc>
              <a:spcBef>
                <a:spcPts val="0"/>
              </a:spcBef>
              <a:spcAft>
                <a:spcPts val="0"/>
              </a:spcAft>
              <a:buClr>
                <a:schemeClr val="dk1"/>
              </a:buClr>
              <a:buSzPts val="2800"/>
              <a:buFont typeface="Arial"/>
              <a:buNone/>
            </a:pPr>
            <a:r>
              <a:t/>
            </a:r>
            <a:endParaRPr b="1" sz="2800">
              <a:solidFill>
                <a:srgbClr val="314247"/>
              </a:solidFill>
              <a:latin typeface="Raleway"/>
              <a:ea typeface="Raleway"/>
              <a:cs typeface="Raleway"/>
              <a:sym typeface="Raleway"/>
            </a:endParaRPr>
          </a:p>
        </p:txBody>
      </p:sp>
      <p:sp>
        <p:nvSpPr>
          <p:cNvPr id="142" name="Google Shape;142;p16"/>
          <p:cNvSpPr txBox="1"/>
          <p:nvPr/>
        </p:nvSpPr>
        <p:spPr>
          <a:xfrm>
            <a:off x="191325" y="1635750"/>
            <a:ext cx="2636700" cy="387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sz="1500">
                <a:solidFill>
                  <a:srgbClr val="314247"/>
                </a:solidFill>
                <a:latin typeface="Raleway"/>
                <a:ea typeface="Raleway"/>
                <a:cs typeface="Raleway"/>
                <a:sym typeface="Raleway"/>
              </a:rPr>
              <a:t>The research is being conducted by a global consortium - academics joining their research to practice. </a:t>
            </a:r>
            <a:endParaRPr b="1" sz="15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1" sz="1500">
              <a:solidFill>
                <a:srgbClr val="314247"/>
              </a:solidFill>
              <a:latin typeface="Raleway"/>
              <a:ea typeface="Raleway"/>
              <a:cs typeface="Raleway"/>
              <a:sym typeface="Raleway"/>
            </a:endParaRPr>
          </a:p>
          <a:p>
            <a:pPr indent="-317500" lvl="0" marL="457200" marR="0" rtl="0" algn="l">
              <a:lnSpc>
                <a:spcPct val="100000"/>
              </a:lnSpc>
              <a:spcBef>
                <a:spcPts val="0"/>
              </a:spcBef>
              <a:spcAft>
                <a:spcPts val="0"/>
              </a:spcAft>
              <a:buClr>
                <a:srgbClr val="314247"/>
              </a:buClr>
              <a:buSzPts val="1400"/>
              <a:buFont typeface="Raleway"/>
              <a:buChar char="●"/>
            </a:pPr>
            <a:r>
              <a:rPr b="1" lang="en-US" sz="1500">
                <a:solidFill>
                  <a:srgbClr val="314247"/>
                </a:solidFill>
                <a:latin typeface="Raleway"/>
                <a:ea typeface="Raleway"/>
                <a:cs typeface="Raleway"/>
                <a:sym typeface="Raleway"/>
              </a:rPr>
              <a:t>10 partners </a:t>
            </a:r>
            <a:endParaRPr b="1" sz="1500">
              <a:solidFill>
                <a:srgbClr val="314247"/>
              </a:solidFill>
              <a:latin typeface="Raleway"/>
              <a:ea typeface="Raleway"/>
              <a:cs typeface="Raleway"/>
              <a:sym typeface="Raleway"/>
            </a:endParaRPr>
          </a:p>
          <a:p>
            <a:pPr indent="-317500" lvl="0" marL="457200" marR="0" rtl="0" algn="l">
              <a:lnSpc>
                <a:spcPct val="100000"/>
              </a:lnSpc>
              <a:spcBef>
                <a:spcPts val="0"/>
              </a:spcBef>
              <a:spcAft>
                <a:spcPts val="0"/>
              </a:spcAft>
              <a:buClr>
                <a:srgbClr val="314247"/>
              </a:buClr>
              <a:buSzPts val="1400"/>
              <a:buFont typeface="Raleway"/>
              <a:buChar char="●"/>
            </a:pPr>
            <a:r>
              <a:rPr b="1" lang="en-US" sz="1500">
                <a:solidFill>
                  <a:srgbClr val="314247"/>
                </a:solidFill>
                <a:latin typeface="Raleway"/>
                <a:ea typeface="Raleway"/>
                <a:cs typeface="Raleway"/>
                <a:sym typeface="Raleway"/>
              </a:rPr>
              <a:t>4 countries: </a:t>
            </a:r>
            <a:r>
              <a:rPr b="1" lang="en-US">
                <a:solidFill>
                  <a:srgbClr val="314247"/>
                </a:solidFill>
                <a:latin typeface="Raleway"/>
                <a:ea typeface="Raleway"/>
                <a:cs typeface="Raleway"/>
                <a:sym typeface="Raleway"/>
              </a:rPr>
              <a:t>Afghanistan, Ethiopia, Kenya, Jordan</a:t>
            </a:r>
            <a:r>
              <a:rPr b="1" lang="en-US" sz="1500">
                <a:solidFill>
                  <a:srgbClr val="314247"/>
                </a:solidFill>
                <a:latin typeface="Raleway"/>
                <a:ea typeface="Raleway"/>
                <a:cs typeface="Raleway"/>
                <a:sym typeface="Raleway"/>
              </a:rPr>
              <a:t>  </a:t>
            </a:r>
            <a:endParaRPr b="1" sz="1500">
              <a:solidFill>
                <a:srgbClr val="314247"/>
              </a:solidFill>
              <a:latin typeface="Raleway"/>
              <a:ea typeface="Raleway"/>
              <a:cs typeface="Raleway"/>
              <a:sym typeface="Raleway"/>
            </a:endParaRPr>
          </a:p>
          <a:p>
            <a:pPr indent="-317500" lvl="0" marL="457200" marR="0" rtl="0" algn="l">
              <a:lnSpc>
                <a:spcPct val="100000"/>
              </a:lnSpc>
              <a:spcBef>
                <a:spcPts val="0"/>
              </a:spcBef>
              <a:spcAft>
                <a:spcPts val="0"/>
              </a:spcAft>
              <a:buClr>
                <a:srgbClr val="314247"/>
              </a:buClr>
              <a:buSzPts val="1400"/>
              <a:buFont typeface="Raleway"/>
              <a:buChar char="●"/>
            </a:pPr>
            <a:r>
              <a:rPr b="1" lang="en-US" sz="1500">
                <a:solidFill>
                  <a:srgbClr val="314247"/>
                </a:solidFill>
                <a:latin typeface="Raleway"/>
                <a:ea typeface="Raleway"/>
                <a:cs typeface="Raleway"/>
                <a:sym typeface="Raleway"/>
              </a:rPr>
              <a:t>3 work packages</a:t>
            </a:r>
            <a:r>
              <a:rPr lang="en-US" sz="1500">
                <a:solidFill>
                  <a:srgbClr val="314247"/>
                </a:solidFill>
                <a:latin typeface="Raleway"/>
                <a:ea typeface="Raleway"/>
                <a:cs typeface="Raleway"/>
                <a:sym typeface="Raleway"/>
              </a:rPr>
              <a:t>.</a:t>
            </a:r>
            <a:endParaRPr sz="15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sz="15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1" i="0" sz="1500" u="none" cap="none" strike="noStrike">
              <a:solidFill>
                <a:srgbClr val="314247"/>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142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142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14247"/>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142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142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14247"/>
              </a:solidFill>
              <a:latin typeface="Raleway"/>
              <a:ea typeface="Raleway"/>
              <a:cs typeface="Raleway"/>
              <a:sym typeface="Raleway"/>
            </a:endParaRPr>
          </a:p>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314247"/>
              </a:solidFill>
              <a:latin typeface="Raleway"/>
              <a:ea typeface="Raleway"/>
              <a:cs typeface="Raleway"/>
              <a:sym typeface="Raleway"/>
            </a:endParaRPr>
          </a:p>
        </p:txBody>
      </p:sp>
      <p:pic>
        <p:nvPicPr>
          <p:cNvPr id="143" name="Google Shape;143;p16"/>
          <p:cNvPicPr preferRelativeResize="0"/>
          <p:nvPr/>
        </p:nvPicPr>
        <p:blipFill rotWithShape="1">
          <a:blip r:embed="rId3">
            <a:alphaModFix/>
          </a:blip>
          <a:srcRect b="0" l="0" r="0" t="0"/>
          <a:stretch/>
        </p:blipFill>
        <p:spPr>
          <a:xfrm>
            <a:off x="331850" y="5668425"/>
            <a:ext cx="992721" cy="570600"/>
          </a:xfrm>
          <a:prstGeom prst="rect">
            <a:avLst/>
          </a:prstGeom>
          <a:noFill/>
          <a:ln>
            <a:noFill/>
          </a:ln>
        </p:spPr>
      </p:pic>
      <p:pic>
        <p:nvPicPr>
          <p:cNvPr id="144" name="Google Shape;144;p16"/>
          <p:cNvPicPr preferRelativeResize="0"/>
          <p:nvPr/>
        </p:nvPicPr>
        <p:blipFill rotWithShape="1">
          <a:blip r:embed="rId4">
            <a:alphaModFix/>
          </a:blip>
          <a:srcRect b="0" l="0" r="0" t="0"/>
          <a:stretch/>
        </p:blipFill>
        <p:spPr>
          <a:xfrm>
            <a:off x="1862525" y="5668425"/>
            <a:ext cx="2250438" cy="570600"/>
          </a:xfrm>
          <a:prstGeom prst="rect">
            <a:avLst/>
          </a:prstGeom>
          <a:noFill/>
          <a:ln>
            <a:noFill/>
          </a:ln>
        </p:spPr>
      </p:pic>
      <p:grpSp>
        <p:nvGrpSpPr>
          <p:cNvPr id="145" name="Google Shape;145;p16"/>
          <p:cNvGrpSpPr/>
          <p:nvPr/>
        </p:nvGrpSpPr>
        <p:grpSpPr>
          <a:xfrm>
            <a:off x="12" y="-76200"/>
            <a:ext cx="12191988" cy="247125"/>
            <a:chOff x="12" y="0"/>
            <a:chExt cx="12191988" cy="247125"/>
          </a:xfrm>
        </p:grpSpPr>
        <p:pic>
          <p:nvPicPr>
            <p:cNvPr id="146" name="Google Shape;146;p16"/>
            <p:cNvPicPr preferRelativeResize="0"/>
            <p:nvPr/>
          </p:nvPicPr>
          <p:blipFill>
            <a:blip r:embed="rId5">
              <a:alphaModFix/>
            </a:blip>
            <a:stretch>
              <a:fillRect/>
            </a:stretch>
          </p:blipFill>
          <p:spPr>
            <a:xfrm>
              <a:off x="12" y="4"/>
              <a:ext cx="7905750" cy="219075"/>
            </a:xfrm>
            <a:prstGeom prst="rect">
              <a:avLst/>
            </a:prstGeom>
            <a:noFill/>
            <a:ln>
              <a:noFill/>
            </a:ln>
          </p:spPr>
        </p:pic>
        <p:pic>
          <p:nvPicPr>
            <p:cNvPr id="147" name="Google Shape;147;p16"/>
            <p:cNvPicPr preferRelativeResize="0"/>
            <p:nvPr/>
          </p:nvPicPr>
          <p:blipFill rotWithShape="1">
            <a:blip r:embed="rId5">
              <a:alphaModFix/>
            </a:blip>
            <a:srcRect b="-12803" l="11017" r="34708" t="0"/>
            <a:stretch/>
          </p:blipFill>
          <p:spPr>
            <a:xfrm>
              <a:off x="7901226" y="0"/>
              <a:ext cx="4290774" cy="247125"/>
            </a:xfrm>
            <a:prstGeom prst="rect">
              <a:avLst/>
            </a:prstGeom>
            <a:noFill/>
            <a:ln>
              <a:noFill/>
            </a:ln>
          </p:spPr>
        </p:pic>
      </p:grpSp>
      <p:grpSp>
        <p:nvGrpSpPr>
          <p:cNvPr id="148" name="Google Shape;148;p16"/>
          <p:cNvGrpSpPr/>
          <p:nvPr/>
        </p:nvGrpSpPr>
        <p:grpSpPr>
          <a:xfrm>
            <a:off x="12" y="6612575"/>
            <a:ext cx="12191988" cy="247125"/>
            <a:chOff x="12" y="0"/>
            <a:chExt cx="12191988" cy="247125"/>
          </a:xfrm>
        </p:grpSpPr>
        <p:pic>
          <p:nvPicPr>
            <p:cNvPr id="149" name="Google Shape;149;p16"/>
            <p:cNvPicPr preferRelativeResize="0"/>
            <p:nvPr/>
          </p:nvPicPr>
          <p:blipFill>
            <a:blip r:embed="rId5">
              <a:alphaModFix/>
            </a:blip>
            <a:stretch>
              <a:fillRect/>
            </a:stretch>
          </p:blipFill>
          <p:spPr>
            <a:xfrm>
              <a:off x="12" y="4"/>
              <a:ext cx="7905750" cy="219075"/>
            </a:xfrm>
            <a:prstGeom prst="rect">
              <a:avLst/>
            </a:prstGeom>
            <a:noFill/>
            <a:ln>
              <a:noFill/>
            </a:ln>
          </p:spPr>
        </p:pic>
        <p:pic>
          <p:nvPicPr>
            <p:cNvPr id="150" name="Google Shape;150;p16"/>
            <p:cNvPicPr preferRelativeResize="0"/>
            <p:nvPr/>
          </p:nvPicPr>
          <p:blipFill rotWithShape="1">
            <a:blip r:embed="rId5">
              <a:alphaModFix/>
            </a:blip>
            <a:srcRect b="-12803" l="11017" r="34708" t="0"/>
            <a:stretch/>
          </p:blipFill>
          <p:spPr>
            <a:xfrm>
              <a:off x="7901226" y="0"/>
              <a:ext cx="4290774" cy="247125"/>
            </a:xfrm>
            <a:prstGeom prst="rect">
              <a:avLst/>
            </a:prstGeom>
            <a:noFill/>
            <a:ln>
              <a:noFill/>
            </a:ln>
          </p:spPr>
        </p:pic>
      </p:grpSp>
      <p:sp>
        <p:nvSpPr>
          <p:cNvPr id="151" name="Google Shape;151;p16"/>
          <p:cNvSpPr txBox="1"/>
          <p:nvPr/>
        </p:nvSpPr>
        <p:spPr>
          <a:xfrm>
            <a:off x="401250" y="929350"/>
            <a:ext cx="119412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r>
              <a:rPr b="1" lang="en-US" sz="2000">
                <a:solidFill>
                  <a:srgbClr val="ED6554"/>
                </a:solidFill>
                <a:latin typeface="Raleway"/>
                <a:ea typeface="Raleway"/>
                <a:cs typeface="Raleway"/>
                <a:sym typeface="Raleway"/>
              </a:rPr>
              <a:t>Out of camp or out of sight? Realigning responses to protracted displacement in an urban world</a:t>
            </a:r>
            <a:endParaRPr sz="2000">
              <a:solidFill>
                <a:schemeClr val="dk1"/>
              </a:solidFill>
              <a:latin typeface="Calibri"/>
              <a:ea typeface="Calibri"/>
              <a:cs typeface="Calibri"/>
              <a:sym typeface="Calibri"/>
            </a:endParaRPr>
          </a:p>
        </p:txBody>
      </p:sp>
      <p:pic>
        <p:nvPicPr>
          <p:cNvPr id="152" name="Google Shape;152;p16"/>
          <p:cNvPicPr preferRelativeResize="0"/>
          <p:nvPr/>
        </p:nvPicPr>
        <p:blipFill rotWithShape="1">
          <a:blip r:embed="rId6">
            <a:alphaModFix/>
          </a:blip>
          <a:srcRect b="0" l="3044" r="0" t="0"/>
          <a:stretch/>
        </p:blipFill>
        <p:spPr>
          <a:xfrm>
            <a:off x="2961325" y="1328600"/>
            <a:ext cx="9381076" cy="4448275"/>
          </a:xfrm>
          <a:prstGeom prst="rect">
            <a:avLst/>
          </a:prstGeom>
          <a:noFill/>
          <a:ln>
            <a:noFill/>
          </a:ln>
          <a:effectLst>
            <a:outerShdw blurRad="57150" rotWithShape="0" algn="bl" dir="5400000" dist="19050">
              <a:srgbClr val="FFF2CC">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ctrTitle"/>
          </p:nvPr>
        </p:nvSpPr>
        <p:spPr>
          <a:xfrm>
            <a:off x="822075" y="552986"/>
            <a:ext cx="11023500" cy="79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800">
                <a:solidFill>
                  <a:srgbClr val="314247"/>
                </a:solidFill>
                <a:latin typeface="Raleway"/>
                <a:ea typeface="Raleway"/>
                <a:cs typeface="Raleway"/>
                <a:sym typeface="Raleway"/>
              </a:rPr>
              <a:t>OBJECTIVES</a:t>
            </a:r>
            <a:endParaRPr b="1" sz="2800">
              <a:solidFill>
                <a:srgbClr val="314247"/>
              </a:solidFill>
              <a:latin typeface="Raleway"/>
              <a:ea typeface="Raleway"/>
              <a:cs typeface="Raleway"/>
              <a:sym typeface="Raleway"/>
            </a:endParaRPr>
          </a:p>
          <a:p>
            <a:pPr indent="0" lvl="0" marL="0" rtl="0" algn="l">
              <a:lnSpc>
                <a:spcPct val="90000"/>
              </a:lnSpc>
              <a:spcBef>
                <a:spcPts val="0"/>
              </a:spcBef>
              <a:spcAft>
                <a:spcPts val="0"/>
              </a:spcAft>
              <a:buClr>
                <a:schemeClr val="dk1"/>
              </a:buClr>
              <a:buSzPts val="2800"/>
              <a:buFont typeface="Arial"/>
              <a:buNone/>
            </a:pPr>
            <a:r>
              <a:t/>
            </a:r>
            <a:endParaRPr b="1" sz="2800">
              <a:solidFill>
                <a:srgbClr val="314247"/>
              </a:solidFill>
              <a:latin typeface="Raleway"/>
              <a:ea typeface="Raleway"/>
              <a:cs typeface="Raleway"/>
              <a:sym typeface="Raleway"/>
            </a:endParaRPr>
          </a:p>
          <a:p>
            <a:pPr indent="0" lvl="0" marL="0" rtl="0" algn="l">
              <a:lnSpc>
                <a:spcPct val="90000"/>
              </a:lnSpc>
              <a:spcBef>
                <a:spcPts val="0"/>
              </a:spcBef>
              <a:spcAft>
                <a:spcPts val="0"/>
              </a:spcAft>
              <a:buClr>
                <a:schemeClr val="dk1"/>
              </a:buClr>
              <a:buSzPts val="2800"/>
              <a:buFont typeface="Arial"/>
              <a:buNone/>
            </a:pPr>
            <a:r>
              <a:t/>
            </a:r>
            <a:endParaRPr b="1" sz="5600">
              <a:solidFill>
                <a:srgbClr val="314247"/>
              </a:solidFill>
              <a:latin typeface="Raleway"/>
              <a:ea typeface="Raleway"/>
              <a:cs typeface="Raleway"/>
              <a:sym typeface="Raleway"/>
            </a:endParaRPr>
          </a:p>
        </p:txBody>
      </p:sp>
      <p:grpSp>
        <p:nvGrpSpPr>
          <p:cNvPr id="158" name="Google Shape;158;p17"/>
          <p:cNvGrpSpPr/>
          <p:nvPr/>
        </p:nvGrpSpPr>
        <p:grpSpPr>
          <a:xfrm>
            <a:off x="7058818" y="384321"/>
            <a:ext cx="4862284" cy="5874364"/>
            <a:chOff x="1409316" y="-663113"/>
            <a:chExt cx="5476779" cy="7232657"/>
          </a:xfrm>
        </p:grpSpPr>
        <p:sp>
          <p:nvSpPr>
            <p:cNvPr id="159" name="Google Shape;159;p17"/>
            <p:cNvSpPr/>
            <p:nvPr/>
          </p:nvSpPr>
          <p:spPr>
            <a:xfrm>
              <a:off x="1502712" y="1411327"/>
              <a:ext cx="2515800" cy="2448900"/>
            </a:xfrm>
            <a:prstGeom prst="ellipse">
              <a:avLst/>
            </a:prstGeom>
            <a:noFill/>
            <a:ln cap="flat" cmpd="sng" w="31750">
              <a:solidFill>
                <a:srgbClr val="FF465D">
                  <a:alpha val="49410"/>
                </a:srgbClr>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600" u="none" cap="none" strike="noStrike">
                  <a:solidFill>
                    <a:srgbClr val="314247"/>
                  </a:solidFill>
                  <a:latin typeface="Raleway"/>
                  <a:ea typeface="Raleway"/>
                  <a:cs typeface="Raleway"/>
                  <a:sym typeface="Raleway"/>
                </a:rPr>
                <a:t>IMPROVE</a:t>
              </a:r>
              <a:endParaRPr b="0" i="0" sz="1200" u="none" cap="none" strike="noStrike">
                <a:solidFill>
                  <a:srgbClr val="31424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n-US" sz="1300" u="none" cap="none" strike="noStrike">
                  <a:solidFill>
                    <a:srgbClr val="314247"/>
                  </a:solidFill>
                  <a:latin typeface="Raleway"/>
                  <a:ea typeface="Raleway"/>
                  <a:cs typeface="Raleway"/>
                  <a:sym typeface="Raleway"/>
                </a:rPr>
                <a:t>Well-being &amp; livelihoods of displaced people; participation in urban life &amp; contribution to host cities</a:t>
              </a:r>
              <a:r>
                <a:rPr b="0" i="0" lang="en-US" u="none" cap="none" strike="noStrike">
                  <a:solidFill>
                    <a:srgbClr val="314247"/>
                  </a:solidFill>
                  <a:latin typeface="Raleway"/>
                  <a:ea typeface="Raleway"/>
                  <a:cs typeface="Raleway"/>
                  <a:sym typeface="Raleway"/>
                </a:rPr>
                <a:t>.</a:t>
              </a:r>
              <a:endParaRPr b="0" i="0" u="none" cap="none" strike="noStrike">
                <a:solidFill>
                  <a:srgbClr val="314247"/>
                </a:solidFill>
                <a:latin typeface="Raleway"/>
                <a:ea typeface="Raleway"/>
                <a:cs typeface="Raleway"/>
                <a:sym typeface="Raleway"/>
              </a:endParaRPr>
            </a:p>
          </p:txBody>
        </p:sp>
        <p:sp>
          <p:nvSpPr>
            <p:cNvPr id="160" name="Google Shape;160;p17"/>
            <p:cNvSpPr/>
            <p:nvPr/>
          </p:nvSpPr>
          <p:spPr>
            <a:xfrm>
              <a:off x="4370295" y="1458183"/>
              <a:ext cx="2515800" cy="2448900"/>
            </a:xfrm>
            <a:prstGeom prst="ellipse">
              <a:avLst/>
            </a:prstGeom>
            <a:noFill/>
            <a:ln cap="flat" cmpd="sng" w="31750">
              <a:solidFill>
                <a:srgbClr val="7E936C">
                  <a:alpha val="49410"/>
                </a:srgbClr>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rgbClr val="314247"/>
                  </a:solidFill>
                  <a:latin typeface="Raleway"/>
                  <a:ea typeface="Raleway"/>
                  <a:cs typeface="Raleway"/>
                  <a:sym typeface="Raleway"/>
                </a:rPr>
                <a:t>EVIDENCE</a:t>
              </a:r>
              <a:endParaRPr b="0" i="0" sz="1100" u="none" cap="none" strike="noStrike">
                <a:solidFill>
                  <a:srgbClr val="31424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n-US" sz="1300" u="none" cap="none" strike="noStrike">
                  <a:solidFill>
                    <a:srgbClr val="314247"/>
                  </a:solidFill>
                  <a:latin typeface="Raleway"/>
                  <a:ea typeface="Raleway"/>
                  <a:cs typeface="Raleway"/>
                  <a:sym typeface="Raleway"/>
                </a:rPr>
                <a:t>Build an evidence base on hosting displaced people in camps vs. urban areas: quality of life, well-being, hopes for the future</a:t>
              </a:r>
              <a:endParaRPr b="1" i="0" sz="1500" u="none" cap="none" strike="noStrike">
                <a:solidFill>
                  <a:srgbClr val="314247"/>
                </a:solidFill>
                <a:latin typeface="Raleway"/>
                <a:ea typeface="Raleway"/>
                <a:cs typeface="Raleway"/>
                <a:sym typeface="Raleway"/>
              </a:endParaRPr>
            </a:p>
          </p:txBody>
        </p:sp>
        <p:sp>
          <p:nvSpPr>
            <p:cNvPr id="161" name="Google Shape;161;p17"/>
            <p:cNvSpPr/>
            <p:nvPr/>
          </p:nvSpPr>
          <p:spPr>
            <a:xfrm>
              <a:off x="3025385" y="-663113"/>
              <a:ext cx="2238300" cy="2265000"/>
            </a:xfrm>
            <a:prstGeom prst="ellipse">
              <a:avLst/>
            </a:prstGeom>
            <a:noFill/>
            <a:ln cap="flat" cmpd="sng" w="31750">
              <a:solidFill>
                <a:srgbClr val="FF936A">
                  <a:alpha val="49410"/>
                </a:srgbClr>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rgbClr val="314247"/>
                  </a:solidFill>
                  <a:latin typeface="Raleway"/>
                  <a:ea typeface="Raleway"/>
                  <a:cs typeface="Raleway"/>
                  <a:sym typeface="Raleway"/>
                </a:rPr>
                <a:t>ASSESS</a:t>
              </a:r>
              <a:endParaRPr b="0" i="0" sz="1100" u="none" cap="none" strike="noStrike">
                <a:solidFill>
                  <a:srgbClr val="31424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n-US" sz="1300" u="none" cap="none" strike="noStrike">
                  <a:solidFill>
                    <a:srgbClr val="314247"/>
                  </a:solidFill>
                  <a:latin typeface="Raleway"/>
                  <a:ea typeface="Raleway"/>
                  <a:cs typeface="Raleway"/>
                  <a:sym typeface="Raleway"/>
                </a:rPr>
                <a:t>current responses to urban protracted displacement</a:t>
              </a:r>
              <a:endParaRPr b="0" i="0" sz="1300" u="none" cap="none" strike="noStrike">
                <a:solidFill>
                  <a:srgbClr val="314247"/>
                </a:solidFill>
                <a:latin typeface="Raleway"/>
                <a:ea typeface="Raleway"/>
                <a:cs typeface="Raleway"/>
                <a:sym typeface="Raleway"/>
              </a:endParaRPr>
            </a:p>
          </p:txBody>
        </p:sp>
        <p:sp>
          <p:nvSpPr>
            <p:cNvPr id="162" name="Google Shape;162;p17"/>
            <p:cNvSpPr/>
            <p:nvPr/>
          </p:nvSpPr>
          <p:spPr>
            <a:xfrm>
              <a:off x="1409316" y="4120641"/>
              <a:ext cx="2515800" cy="2448900"/>
            </a:xfrm>
            <a:prstGeom prst="ellipse">
              <a:avLst/>
            </a:prstGeom>
            <a:noFill/>
            <a:ln cap="flat" cmpd="sng" w="31750">
              <a:solidFill>
                <a:srgbClr val="548194">
                  <a:alpha val="49410"/>
                </a:srgbClr>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300" u="none" cap="none" strike="noStrike">
                  <a:solidFill>
                    <a:srgbClr val="314247"/>
                  </a:solidFill>
                  <a:latin typeface="Raleway"/>
                  <a:ea typeface="Raleway"/>
                  <a:cs typeface="Raleway"/>
                  <a:sym typeface="Raleway"/>
                </a:rPr>
                <a:t>CAPACITY</a:t>
              </a:r>
              <a:endParaRPr b="0" i="0" sz="1300" u="none" cap="none" strike="noStrike">
                <a:solidFill>
                  <a:srgbClr val="31424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n-US" sz="1300" u="none" cap="none" strike="noStrike">
                  <a:solidFill>
                    <a:srgbClr val="314247"/>
                  </a:solidFill>
                  <a:latin typeface="Raleway"/>
                  <a:ea typeface="Raleway"/>
                  <a:cs typeface="Raleway"/>
                  <a:sym typeface="Raleway"/>
                </a:rPr>
                <a:t>Involve municipal actors in the research process, build capacities for using evidence to inform solutions to displacement</a:t>
              </a:r>
              <a:r>
                <a:rPr b="0" i="0" lang="en-US" sz="1600" u="none" cap="none" strike="noStrike">
                  <a:solidFill>
                    <a:srgbClr val="314247"/>
                  </a:solidFill>
                  <a:latin typeface="Raleway"/>
                  <a:ea typeface="Raleway"/>
                  <a:cs typeface="Raleway"/>
                  <a:sym typeface="Raleway"/>
                </a:rPr>
                <a:t>. </a:t>
              </a:r>
              <a:endParaRPr b="0" i="0" sz="1600" u="none" cap="none" strike="noStrike">
                <a:solidFill>
                  <a:srgbClr val="314247"/>
                </a:solidFill>
                <a:latin typeface="Raleway"/>
                <a:ea typeface="Raleway"/>
                <a:cs typeface="Raleway"/>
                <a:sym typeface="Raleway"/>
              </a:endParaRPr>
            </a:p>
          </p:txBody>
        </p:sp>
        <p:sp>
          <p:nvSpPr>
            <p:cNvPr id="163" name="Google Shape;163;p17"/>
            <p:cNvSpPr/>
            <p:nvPr/>
          </p:nvSpPr>
          <p:spPr>
            <a:xfrm>
              <a:off x="4293792" y="4120644"/>
              <a:ext cx="2515800" cy="2448900"/>
            </a:xfrm>
            <a:prstGeom prst="ellipse">
              <a:avLst/>
            </a:prstGeom>
            <a:noFill/>
            <a:ln cap="flat" cmpd="sng" w="31750">
              <a:solidFill>
                <a:srgbClr val="032450">
                  <a:alpha val="49410"/>
                </a:srgbClr>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300" u="none" cap="none" strike="noStrike">
                  <a:solidFill>
                    <a:srgbClr val="314247"/>
                  </a:solidFill>
                  <a:latin typeface="Raleway"/>
                  <a:ea typeface="Raleway"/>
                  <a:cs typeface="Raleway"/>
                  <a:sym typeface="Raleway"/>
                </a:rPr>
                <a:t>UNDERSTAND</a:t>
              </a:r>
              <a:endParaRPr b="0" i="0" sz="1300" u="none" cap="none" strike="noStrike">
                <a:solidFill>
                  <a:srgbClr val="31424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n-US" sz="1300" u="none" cap="none" strike="noStrike">
                  <a:solidFill>
                    <a:srgbClr val="314247"/>
                  </a:solidFill>
                  <a:latin typeface="Raleway"/>
                  <a:ea typeface="Raleway"/>
                  <a:cs typeface="Raleway"/>
                  <a:sym typeface="Raleway"/>
                </a:rPr>
                <a:t>The differences between urban and camp displacement experiences + who is better off in these settings</a:t>
              </a:r>
              <a:endParaRPr b="0" i="0" sz="1300" u="none" cap="none" strike="noStrike">
                <a:solidFill>
                  <a:srgbClr val="314247"/>
                </a:solidFill>
                <a:latin typeface="Raleway"/>
                <a:ea typeface="Raleway"/>
                <a:cs typeface="Raleway"/>
                <a:sym typeface="Raleway"/>
              </a:endParaRPr>
            </a:p>
          </p:txBody>
        </p:sp>
      </p:grpSp>
      <p:grpSp>
        <p:nvGrpSpPr>
          <p:cNvPr id="164" name="Google Shape;164;p17"/>
          <p:cNvGrpSpPr/>
          <p:nvPr/>
        </p:nvGrpSpPr>
        <p:grpSpPr>
          <a:xfrm>
            <a:off x="12" y="-76200"/>
            <a:ext cx="12191988" cy="247125"/>
            <a:chOff x="12" y="0"/>
            <a:chExt cx="12191988" cy="247125"/>
          </a:xfrm>
        </p:grpSpPr>
        <p:pic>
          <p:nvPicPr>
            <p:cNvPr id="165" name="Google Shape;165;p17"/>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166" name="Google Shape;166;p17"/>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167" name="Google Shape;167;p17"/>
          <p:cNvGrpSpPr/>
          <p:nvPr/>
        </p:nvGrpSpPr>
        <p:grpSpPr>
          <a:xfrm>
            <a:off x="12" y="6610875"/>
            <a:ext cx="12191988" cy="247125"/>
            <a:chOff x="12" y="0"/>
            <a:chExt cx="12191988" cy="247125"/>
          </a:xfrm>
        </p:grpSpPr>
        <p:pic>
          <p:nvPicPr>
            <p:cNvPr id="168" name="Google Shape;168;p17"/>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169" name="Google Shape;169;p17"/>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pic>
        <p:nvPicPr>
          <p:cNvPr id="170" name="Google Shape;170;p17"/>
          <p:cNvPicPr preferRelativeResize="0"/>
          <p:nvPr/>
        </p:nvPicPr>
        <p:blipFill>
          <a:blip r:embed="rId4">
            <a:alphaModFix/>
          </a:blip>
          <a:stretch>
            <a:fillRect/>
          </a:stretch>
        </p:blipFill>
        <p:spPr>
          <a:xfrm>
            <a:off x="155725" y="2575987"/>
            <a:ext cx="2846875" cy="2846875"/>
          </a:xfrm>
          <a:prstGeom prst="rect">
            <a:avLst/>
          </a:prstGeom>
          <a:noFill/>
          <a:ln>
            <a:noFill/>
          </a:ln>
        </p:spPr>
      </p:pic>
      <p:sp>
        <p:nvSpPr>
          <p:cNvPr id="171" name="Google Shape;171;p17"/>
          <p:cNvSpPr txBox="1"/>
          <p:nvPr/>
        </p:nvSpPr>
        <p:spPr>
          <a:xfrm>
            <a:off x="2635800" y="2373613"/>
            <a:ext cx="33180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latin typeface="Raleway"/>
                <a:ea typeface="Raleway"/>
                <a:cs typeface="Raleway"/>
                <a:sym typeface="Raleway"/>
              </a:rPr>
              <a:t>Host Communities</a:t>
            </a:r>
            <a:endParaRPr sz="1500">
              <a:solidFill>
                <a:schemeClr val="dk1"/>
              </a:solidFill>
              <a:latin typeface="Raleway"/>
              <a:ea typeface="Raleway"/>
              <a:cs typeface="Raleway"/>
              <a:sym typeface="Raleway"/>
            </a:endParaRPr>
          </a:p>
        </p:txBody>
      </p:sp>
      <p:sp>
        <p:nvSpPr>
          <p:cNvPr id="172" name="Google Shape;172;p17"/>
          <p:cNvSpPr txBox="1"/>
          <p:nvPr/>
        </p:nvSpPr>
        <p:spPr>
          <a:xfrm>
            <a:off x="886300" y="3336938"/>
            <a:ext cx="33180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IDPs</a:t>
            </a:r>
            <a:endParaRPr sz="1800">
              <a:solidFill>
                <a:schemeClr val="dk1"/>
              </a:solidFill>
              <a:latin typeface="Calibri"/>
              <a:ea typeface="Calibri"/>
              <a:cs typeface="Calibri"/>
              <a:sym typeface="Calibri"/>
            </a:endParaRPr>
          </a:p>
        </p:txBody>
      </p:sp>
      <p:sp>
        <p:nvSpPr>
          <p:cNvPr id="173" name="Google Shape;173;p17"/>
          <p:cNvSpPr txBox="1"/>
          <p:nvPr/>
        </p:nvSpPr>
        <p:spPr>
          <a:xfrm>
            <a:off x="1124750" y="2581488"/>
            <a:ext cx="33180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latin typeface="Raleway"/>
                <a:ea typeface="Raleway"/>
                <a:cs typeface="Raleway"/>
                <a:sym typeface="Raleway"/>
              </a:rPr>
              <a:t>Returnees</a:t>
            </a:r>
            <a:endParaRPr sz="1500">
              <a:solidFill>
                <a:schemeClr val="dk1"/>
              </a:solidFill>
              <a:latin typeface="Raleway"/>
              <a:ea typeface="Raleway"/>
              <a:cs typeface="Raleway"/>
              <a:sym typeface="Raleway"/>
            </a:endParaRPr>
          </a:p>
        </p:txBody>
      </p:sp>
      <p:sp>
        <p:nvSpPr>
          <p:cNvPr id="174" name="Google Shape;174;p17"/>
          <p:cNvSpPr txBox="1"/>
          <p:nvPr/>
        </p:nvSpPr>
        <p:spPr>
          <a:xfrm>
            <a:off x="2787875" y="3424888"/>
            <a:ext cx="33180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latin typeface="Raleway"/>
                <a:ea typeface="Raleway"/>
                <a:cs typeface="Raleway"/>
                <a:sym typeface="Raleway"/>
              </a:rPr>
              <a:t>DfA</a:t>
            </a:r>
            <a:endParaRPr sz="1500">
              <a:solidFill>
                <a:schemeClr val="dk1"/>
              </a:solidFill>
              <a:latin typeface="Raleway"/>
              <a:ea typeface="Raleway"/>
              <a:cs typeface="Raleway"/>
              <a:sym typeface="Raleway"/>
            </a:endParaRPr>
          </a:p>
        </p:txBody>
      </p:sp>
      <p:sp>
        <p:nvSpPr>
          <p:cNvPr id="175" name="Google Shape;175;p17"/>
          <p:cNvSpPr txBox="1"/>
          <p:nvPr/>
        </p:nvSpPr>
        <p:spPr>
          <a:xfrm>
            <a:off x="2856975" y="4244725"/>
            <a:ext cx="33180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latin typeface="Raleway"/>
                <a:ea typeface="Raleway"/>
                <a:cs typeface="Raleway"/>
                <a:sym typeface="Raleway"/>
              </a:rPr>
              <a:t>Civil society</a:t>
            </a:r>
            <a:endParaRPr sz="1500">
              <a:solidFill>
                <a:schemeClr val="dk1"/>
              </a:solidFill>
              <a:latin typeface="Raleway"/>
              <a:ea typeface="Raleway"/>
              <a:cs typeface="Raleway"/>
              <a:sym typeface="Raleway"/>
            </a:endParaRPr>
          </a:p>
        </p:txBody>
      </p:sp>
      <p:sp>
        <p:nvSpPr>
          <p:cNvPr id="176" name="Google Shape;176;p17"/>
          <p:cNvSpPr txBox="1"/>
          <p:nvPr/>
        </p:nvSpPr>
        <p:spPr>
          <a:xfrm>
            <a:off x="249900" y="5165100"/>
            <a:ext cx="33180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latin typeface="Raleway"/>
                <a:ea typeface="Raleway"/>
                <a:cs typeface="Raleway"/>
                <a:sym typeface="Raleway"/>
              </a:rPr>
              <a:t>International Organisations</a:t>
            </a:r>
            <a:endParaRPr sz="1500">
              <a:solidFill>
                <a:schemeClr val="dk1"/>
              </a:solidFill>
              <a:latin typeface="Raleway"/>
              <a:ea typeface="Raleway"/>
              <a:cs typeface="Raleway"/>
              <a:sym typeface="Raleway"/>
            </a:endParaRPr>
          </a:p>
        </p:txBody>
      </p:sp>
      <p:sp>
        <p:nvSpPr>
          <p:cNvPr id="177" name="Google Shape;177;p17"/>
          <p:cNvSpPr txBox="1"/>
          <p:nvPr/>
        </p:nvSpPr>
        <p:spPr>
          <a:xfrm>
            <a:off x="1302475" y="3719325"/>
            <a:ext cx="33180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Donors</a:t>
            </a:r>
            <a:endParaRPr sz="1800">
              <a:solidFill>
                <a:schemeClr val="dk1"/>
              </a:solidFill>
              <a:latin typeface="Calibri"/>
              <a:ea typeface="Calibri"/>
              <a:cs typeface="Calibri"/>
              <a:sym typeface="Calibri"/>
            </a:endParaRPr>
          </a:p>
        </p:txBody>
      </p:sp>
      <p:sp>
        <p:nvSpPr>
          <p:cNvPr id="178" name="Google Shape;178;p17"/>
          <p:cNvSpPr txBox="1"/>
          <p:nvPr/>
        </p:nvSpPr>
        <p:spPr>
          <a:xfrm>
            <a:off x="1124750" y="1734513"/>
            <a:ext cx="3318000" cy="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ED6554"/>
                </a:solidFill>
                <a:latin typeface="Raleway"/>
                <a:ea typeface="Raleway"/>
                <a:cs typeface="Raleway"/>
                <a:sym typeface="Raleway"/>
              </a:rPr>
              <a:t>Connecting the Dots</a:t>
            </a:r>
            <a:endParaRPr b="1" sz="2000">
              <a:solidFill>
                <a:srgbClr val="ED6554"/>
              </a:solidFill>
              <a:latin typeface="Raleway"/>
              <a:ea typeface="Raleway"/>
              <a:cs typeface="Raleway"/>
              <a:sym typeface="Raleway"/>
            </a:endParaRPr>
          </a:p>
        </p:txBody>
      </p:sp>
      <p:sp>
        <p:nvSpPr>
          <p:cNvPr id="179" name="Google Shape;179;p17"/>
          <p:cNvSpPr/>
          <p:nvPr/>
        </p:nvSpPr>
        <p:spPr>
          <a:xfrm>
            <a:off x="4345500" y="3189300"/>
            <a:ext cx="2713500" cy="891000"/>
          </a:xfrm>
          <a:prstGeom prst="rightArrow">
            <a:avLst>
              <a:gd fmla="val 50000" name="adj1"/>
              <a:gd fmla="val 50000" name="adj2"/>
            </a:avLst>
          </a:prstGeom>
          <a:solidFill>
            <a:srgbClr val="F6A872">
              <a:alpha val="6145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0" name="Google Shape;180;p17"/>
          <p:cNvSpPr txBox="1"/>
          <p:nvPr/>
        </p:nvSpPr>
        <p:spPr>
          <a:xfrm>
            <a:off x="4702650" y="3481738"/>
            <a:ext cx="19992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ED6554"/>
                </a:solidFill>
                <a:latin typeface="Raleway"/>
                <a:ea typeface="Raleway"/>
                <a:cs typeface="Raleway"/>
                <a:sym typeface="Raleway"/>
              </a:rPr>
              <a:t>To work with you to</a:t>
            </a:r>
            <a:endParaRPr b="1">
              <a:solidFill>
                <a:srgbClr val="ED6554"/>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6F88"/>
        </a:solidFill>
      </p:bgPr>
    </p:bg>
    <p:spTree>
      <p:nvGrpSpPr>
        <p:cNvPr id="185" name="Shape 185"/>
        <p:cNvGrpSpPr/>
        <p:nvPr/>
      </p:nvGrpSpPr>
      <p:grpSpPr>
        <a:xfrm>
          <a:off x="0" y="0"/>
          <a:ext cx="0" cy="0"/>
          <a:chOff x="0" y="0"/>
          <a:chExt cx="0" cy="0"/>
        </a:xfrm>
      </p:grpSpPr>
      <p:sp>
        <p:nvSpPr>
          <p:cNvPr id="186" name="Google Shape;186;p18"/>
          <p:cNvSpPr/>
          <p:nvPr/>
        </p:nvSpPr>
        <p:spPr>
          <a:xfrm>
            <a:off x="7663050" y="2171100"/>
            <a:ext cx="2515800" cy="2515800"/>
          </a:xfrm>
          <a:prstGeom prst="ellipse">
            <a:avLst/>
          </a:prstGeom>
          <a:solidFill>
            <a:srgbClr val="FFFFFF">
              <a:alpha val="50280"/>
            </a:srgbClr>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314247"/>
                </a:solidFill>
                <a:latin typeface="Raleway"/>
                <a:ea typeface="Raleway"/>
                <a:cs typeface="Raleway"/>
                <a:sym typeface="Raleway"/>
              </a:rPr>
              <a:t>PROJECTS &amp; DISCUSSION </a:t>
            </a:r>
            <a:endParaRPr b="1" sz="1800">
              <a:solidFill>
                <a:srgbClr val="314247"/>
              </a:solidFill>
              <a:latin typeface="Raleway"/>
              <a:ea typeface="Raleway"/>
              <a:cs typeface="Raleway"/>
              <a:sym typeface="Raleway"/>
            </a:endParaRPr>
          </a:p>
        </p:txBody>
      </p:sp>
      <p:sp>
        <p:nvSpPr>
          <p:cNvPr id="187" name="Google Shape;187;p18"/>
          <p:cNvSpPr/>
          <p:nvPr/>
        </p:nvSpPr>
        <p:spPr>
          <a:xfrm>
            <a:off x="4807950" y="2171100"/>
            <a:ext cx="2515800" cy="2515800"/>
          </a:xfrm>
          <a:prstGeom prst="ellipse">
            <a:avLst/>
          </a:prstGeom>
          <a:solidFill>
            <a:srgbClr val="FFFFFF">
              <a:alpha val="50280"/>
            </a:srgbClr>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314247"/>
                </a:solidFill>
                <a:latin typeface="Raleway"/>
                <a:ea typeface="Raleway"/>
                <a:cs typeface="Raleway"/>
                <a:sym typeface="Raleway"/>
              </a:rPr>
              <a:t>THE DATA - </a:t>
            </a:r>
            <a:endParaRPr b="1" sz="1800">
              <a:solidFill>
                <a:srgbClr val="314247"/>
              </a:solidFill>
              <a:latin typeface="Raleway"/>
              <a:ea typeface="Raleway"/>
              <a:cs typeface="Raleway"/>
              <a:sym typeface="Raleway"/>
            </a:endParaRPr>
          </a:p>
          <a:p>
            <a:pPr indent="0" lvl="0" marL="0" rtl="0" algn="ctr">
              <a:spcBef>
                <a:spcPts val="0"/>
              </a:spcBef>
              <a:spcAft>
                <a:spcPts val="0"/>
              </a:spcAft>
              <a:buNone/>
            </a:pPr>
            <a:r>
              <a:rPr b="1" lang="en-US" sz="1800">
                <a:solidFill>
                  <a:srgbClr val="314247"/>
                </a:solidFill>
                <a:latin typeface="Raleway"/>
                <a:ea typeface="Raleway"/>
                <a:cs typeface="Raleway"/>
                <a:sym typeface="Raleway"/>
              </a:rPr>
              <a:t>WELLBEING, LIVELIHOODS, WOMEN</a:t>
            </a:r>
            <a:endParaRPr b="1" sz="1800">
              <a:solidFill>
                <a:srgbClr val="314247"/>
              </a:solidFill>
              <a:latin typeface="Raleway"/>
              <a:ea typeface="Raleway"/>
              <a:cs typeface="Raleway"/>
              <a:sym typeface="Raleway"/>
            </a:endParaRPr>
          </a:p>
        </p:txBody>
      </p:sp>
      <p:sp>
        <p:nvSpPr>
          <p:cNvPr id="188" name="Google Shape;188;p18"/>
          <p:cNvSpPr txBox="1"/>
          <p:nvPr>
            <p:ph type="ctrTitle"/>
          </p:nvPr>
        </p:nvSpPr>
        <p:spPr>
          <a:xfrm>
            <a:off x="737926" y="490025"/>
            <a:ext cx="9620700" cy="73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800">
                <a:solidFill>
                  <a:srgbClr val="FFFFFF"/>
                </a:solidFill>
                <a:latin typeface="Raleway"/>
                <a:ea typeface="Raleway"/>
                <a:cs typeface="Raleway"/>
                <a:sym typeface="Raleway"/>
              </a:rPr>
              <a:t>CONTENTS </a:t>
            </a:r>
            <a:endParaRPr b="1">
              <a:solidFill>
                <a:srgbClr val="FFFFFF"/>
              </a:solidFill>
              <a:latin typeface="Raleway"/>
              <a:ea typeface="Raleway"/>
              <a:cs typeface="Raleway"/>
              <a:sym typeface="Raleway"/>
            </a:endParaRPr>
          </a:p>
        </p:txBody>
      </p:sp>
      <p:pic>
        <p:nvPicPr>
          <p:cNvPr id="189" name="Google Shape;189;p18"/>
          <p:cNvPicPr preferRelativeResize="0"/>
          <p:nvPr/>
        </p:nvPicPr>
        <p:blipFill>
          <a:blip r:embed="rId3">
            <a:alphaModFix/>
          </a:blip>
          <a:stretch>
            <a:fillRect/>
          </a:stretch>
        </p:blipFill>
        <p:spPr>
          <a:xfrm>
            <a:off x="10444850" y="170925"/>
            <a:ext cx="1369900" cy="1369900"/>
          </a:xfrm>
          <a:prstGeom prst="rect">
            <a:avLst/>
          </a:prstGeom>
          <a:noFill/>
          <a:ln>
            <a:noFill/>
          </a:ln>
        </p:spPr>
      </p:pic>
      <p:sp>
        <p:nvSpPr>
          <p:cNvPr id="190" name="Google Shape;190;p18"/>
          <p:cNvSpPr/>
          <p:nvPr/>
        </p:nvSpPr>
        <p:spPr>
          <a:xfrm>
            <a:off x="1957125" y="2171075"/>
            <a:ext cx="2515800" cy="2515800"/>
          </a:xfrm>
          <a:prstGeom prst="ellipse">
            <a:avLst/>
          </a:prstGeom>
          <a:solidFill>
            <a:schemeClr val="lt1"/>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1800">
                <a:solidFill>
                  <a:srgbClr val="314247"/>
                </a:solidFill>
                <a:latin typeface="Raleway"/>
                <a:ea typeface="Raleway"/>
                <a:cs typeface="Raleway"/>
                <a:sym typeface="Raleway"/>
              </a:rPr>
              <a:t>THE PARTICIPATORY FORUM PROCESS</a:t>
            </a:r>
            <a:endParaRPr b="1" sz="1800">
              <a:solidFill>
                <a:srgbClr val="314247"/>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9"/>
          <p:cNvSpPr txBox="1"/>
          <p:nvPr>
            <p:ph idx="1" type="subTitle"/>
          </p:nvPr>
        </p:nvSpPr>
        <p:spPr>
          <a:xfrm>
            <a:off x="2311050" y="3079650"/>
            <a:ext cx="7569900" cy="69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b="1" lang="en-US" sz="4000">
                <a:solidFill>
                  <a:schemeClr val="lt1"/>
                </a:solidFill>
                <a:latin typeface="Raleway"/>
                <a:ea typeface="Raleway"/>
                <a:cs typeface="Raleway"/>
                <a:sym typeface="Raleway"/>
              </a:rPr>
              <a:t>Livelihoods</a:t>
            </a:r>
            <a:endParaRPr>
              <a:latin typeface="Raleway"/>
              <a:ea typeface="Raleway"/>
              <a:cs typeface="Raleway"/>
              <a:sym typeface="Raleway"/>
            </a:endParaRPr>
          </a:p>
        </p:txBody>
      </p:sp>
      <p:pic>
        <p:nvPicPr>
          <p:cNvPr id="197" name="Google Shape;197;p19"/>
          <p:cNvPicPr preferRelativeResize="0"/>
          <p:nvPr/>
        </p:nvPicPr>
        <p:blipFill>
          <a:blip r:embed="rId3">
            <a:alphaModFix/>
          </a:blip>
          <a:stretch>
            <a:fillRect/>
          </a:stretch>
        </p:blipFill>
        <p:spPr>
          <a:xfrm>
            <a:off x="9870425" y="127600"/>
            <a:ext cx="2071450" cy="2071450"/>
          </a:xfrm>
          <a:prstGeom prst="rect">
            <a:avLst/>
          </a:prstGeom>
          <a:noFill/>
          <a:ln>
            <a:noFill/>
          </a:ln>
        </p:spPr>
      </p:pic>
      <p:sp>
        <p:nvSpPr>
          <p:cNvPr id="198" name="Google Shape;198;p19"/>
          <p:cNvSpPr txBox="1"/>
          <p:nvPr/>
        </p:nvSpPr>
        <p:spPr>
          <a:xfrm>
            <a:off x="509550" y="587725"/>
            <a:ext cx="114324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lt1"/>
              </a:buClr>
              <a:buSzPts val="4000"/>
              <a:buFont typeface="Arial"/>
              <a:buNone/>
            </a:pPr>
            <a:r>
              <a:rPr b="1" lang="en-US" sz="3000">
                <a:solidFill>
                  <a:srgbClr val="548194"/>
                </a:solidFill>
                <a:latin typeface="Raleway"/>
                <a:ea typeface="Raleway"/>
                <a:cs typeface="Raleway"/>
                <a:sym typeface="Raleway"/>
              </a:rPr>
              <a:t>Jalalabad C</a:t>
            </a:r>
            <a:r>
              <a:rPr b="1" lang="en-US" sz="3000">
                <a:solidFill>
                  <a:srgbClr val="548194"/>
                </a:solidFill>
                <a:latin typeface="Raleway"/>
                <a:ea typeface="Raleway"/>
                <a:cs typeface="Raleway"/>
                <a:sym typeface="Raleway"/>
              </a:rPr>
              <a:t>ity Note</a:t>
            </a:r>
            <a:r>
              <a:rPr b="1" lang="en-US" sz="3000">
                <a:solidFill>
                  <a:srgbClr val="548194"/>
                </a:solidFill>
                <a:latin typeface="Raleway"/>
                <a:ea typeface="Raleway"/>
                <a:cs typeface="Raleway"/>
                <a:sym typeface="Raleway"/>
              </a:rPr>
              <a:t>: Urban solutions for local integration</a:t>
            </a:r>
            <a:endParaRPr b="1" sz="3000">
              <a:solidFill>
                <a:srgbClr val="548194"/>
              </a:solidFill>
              <a:latin typeface="Raleway"/>
              <a:ea typeface="Raleway"/>
              <a:cs typeface="Raleway"/>
              <a:sym typeface="Raleway"/>
            </a:endParaRPr>
          </a:p>
        </p:txBody>
      </p:sp>
      <p:grpSp>
        <p:nvGrpSpPr>
          <p:cNvPr id="199" name="Google Shape;199;p19"/>
          <p:cNvGrpSpPr/>
          <p:nvPr/>
        </p:nvGrpSpPr>
        <p:grpSpPr>
          <a:xfrm>
            <a:off x="12" y="-76200"/>
            <a:ext cx="12191988" cy="247125"/>
            <a:chOff x="12" y="0"/>
            <a:chExt cx="12191988" cy="247125"/>
          </a:xfrm>
        </p:grpSpPr>
        <p:pic>
          <p:nvPicPr>
            <p:cNvPr id="200" name="Google Shape;200;p19"/>
            <p:cNvPicPr preferRelativeResize="0"/>
            <p:nvPr/>
          </p:nvPicPr>
          <p:blipFill rotWithShape="1">
            <a:blip r:embed="rId4">
              <a:alphaModFix/>
            </a:blip>
            <a:srcRect b="0" l="0" r="0" t="0"/>
            <a:stretch/>
          </p:blipFill>
          <p:spPr>
            <a:xfrm>
              <a:off x="12" y="4"/>
              <a:ext cx="7905750" cy="219075"/>
            </a:xfrm>
            <a:prstGeom prst="rect">
              <a:avLst/>
            </a:prstGeom>
            <a:noFill/>
            <a:ln>
              <a:noFill/>
            </a:ln>
          </p:spPr>
        </p:pic>
        <p:pic>
          <p:nvPicPr>
            <p:cNvPr id="201" name="Google Shape;201;p19"/>
            <p:cNvPicPr preferRelativeResize="0"/>
            <p:nvPr/>
          </p:nvPicPr>
          <p:blipFill rotWithShape="1">
            <a:blip r:embed="rId4">
              <a:alphaModFix/>
            </a:blip>
            <a:srcRect b="-12803" l="11018" r="34704" t="0"/>
            <a:stretch/>
          </p:blipFill>
          <p:spPr>
            <a:xfrm>
              <a:off x="7901226" y="0"/>
              <a:ext cx="4290774" cy="247125"/>
            </a:xfrm>
            <a:prstGeom prst="rect">
              <a:avLst/>
            </a:prstGeom>
            <a:noFill/>
            <a:ln>
              <a:noFill/>
            </a:ln>
          </p:spPr>
        </p:pic>
      </p:grpSp>
      <p:grpSp>
        <p:nvGrpSpPr>
          <p:cNvPr id="202" name="Google Shape;202;p19"/>
          <p:cNvGrpSpPr/>
          <p:nvPr/>
        </p:nvGrpSpPr>
        <p:grpSpPr>
          <a:xfrm>
            <a:off x="12" y="6610875"/>
            <a:ext cx="12191988" cy="247125"/>
            <a:chOff x="12" y="0"/>
            <a:chExt cx="12191988" cy="247125"/>
          </a:xfrm>
        </p:grpSpPr>
        <p:pic>
          <p:nvPicPr>
            <p:cNvPr id="203" name="Google Shape;203;p19"/>
            <p:cNvPicPr preferRelativeResize="0"/>
            <p:nvPr/>
          </p:nvPicPr>
          <p:blipFill rotWithShape="1">
            <a:blip r:embed="rId4">
              <a:alphaModFix/>
            </a:blip>
            <a:srcRect b="0" l="0" r="0" t="0"/>
            <a:stretch/>
          </p:blipFill>
          <p:spPr>
            <a:xfrm>
              <a:off x="12" y="4"/>
              <a:ext cx="7905750" cy="219075"/>
            </a:xfrm>
            <a:prstGeom prst="rect">
              <a:avLst/>
            </a:prstGeom>
            <a:noFill/>
            <a:ln>
              <a:noFill/>
            </a:ln>
          </p:spPr>
        </p:pic>
        <p:pic>
          <p:nvPicPr>
            <p:cNvPr id="204" name="Google Shape;204;p19"/>
            <p:cNvPicPr preferRelativeResize="0"/>
            <p:nvPr/>
          </p:nvPicPr>
          <p:blipFill rotWithShape="1">
            <a:blip r:embed="rId4">
              <a:alphaModFix/>
            </a:blip>
            <a:srcRect b="-12803" l="11018" r="34704" t="0"/>
            <a:stretch/>
          </p:blipFill>
          <p:spPr>
            <a:xfrm>
              <a:off x="7901226" y="0"/>
              <a:ext cx="4290774" cy="247125"/>
            </a:xfrm>
            <a:prstGeom prst="rect">
              <a:avLst/>
            </a:prstGeom>
            <a:noFill/>
            <a:ln>
              <a:noFill/>
            </a:ln>
          </p:spPr>
        </p:pic>
      </p:grpSp>
      <p:sp>
        <p:nvSpPr>
          <p:cNvPr id="205" name="Google Shape;205;p19"/>
          <p:cNvSpPr txBox="1"/>
          <p:nvPr/>
        </p:nvSpPr>
        <p:spPr>
          <a:xfrm>
            <a:off x="5664800" y="1437700"/>
            <a:ext cx="59811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14247"/>
                </a:solidFill>
                <a:latin typeface="Raleway"/>
                <a:ea typeface="Raleway"/>
                <a:cs typeface="Raleway"/>
                <a:sym typeface="Raleway"/>
              </a:rPr>
              <a:t>The city note is </a:t>
            </a:r>
            <a:r>
              <a:rPr b="1" lang="en-US" sz="1800">
                <a:solidFill>
                  <a:srgbClr val="314247"/>
                </a:solidFill>
                <a:latin typeface="Raleway"/>
                <a:ea typeface="Raleway"/>
                <a:cs typeface="Raleway"/>
                <a:sym typeface="Raleway"/>
              </a:rPr>
              <a:t>the consensus document that emerged from the three-year participatory forum process in Jalalabad city</a:t>
            </a:r>
            <a:r>
              <a:rPr lang="en-US" sz="1800">
                <a:solidFill>
                  <a:srgbClr val="314247"/>
                </a:solidFill>
                <a:latin typeface="Raleway"/>
                <a:ea typeface="Raleway"/>
                <a:cs typeface="Raleway"/>
                <a:sym typeface="Raleway"/>
              </a:rPr>
              <a:t>, with municipal stakeholders, including municipality representatives, De facto Authorities, civil society and IDP representatives as well as International Organisations.</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None/>
            </a:pPr>
            <a:r>
              <a:rPr lang="en-US" sz="1800">
                <a:solidFill>
                  <a:srgbClr val="314247"/>
                </a:solidFill>
                <a:latin typeface="Raleway"/>
                <a:ea typeface="Raleway"/>
                <a:cs typeface="Raleway"/>
                <a:sym typeface="Raleway"/>
              </a:rPr>
              <a:t>During the process, representatives set disagreements aside to focus on a consensus approach to city planning with displaced communities.</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None/>
            </a:pPr>
            <a:r>
              <a:rPr lang="en-US" sz="1800">
                <a:solidFill>
                  <a:srgbClr val="314247"/>
                </a:solidFill>
                <a:latin typeface="Raleway"/>
                <a:ea typeface="Raleway"/>
                <a:cs typeface="Raleway"/>
                <a:sym typeface="Raleway"/>
              </a:rPr>
              <a:t>Five participatory forum sessions were held in total </a:t>
            </a:r>
            <a:r>
              <a:rPr b="1" lang="en-US" sz="1800">
                <a:solidFill>
                  <a:srgbClr val="314247"/>
                </a:solidFill>
                <a:latin typeface="Raleway"/>
                <a:ea typeface="Raleway"/>
                <a:cs typeface="Raleway"/>
                <a:sym typeface="Raleway"/>
              </a:rPr>
              <a:t>between February 2021 and July 2023</a:t>
            </a:r>
            <a:r>
              <a:rPr lang="en-US" sz="1800">
                <a:solidFill>
                  <a:srgbClr val="314247"/>
                </a:solidFill>
                <a:latin typeface="Raleway"/>
                <a:ea typeface="Raleway"/>
                <a:cs typeface="Raleway"/>
                <a:sym typeface="Raleway"/>
              </a:rPr>
              <a:t>.</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None/>
            </a:pPr>
            <a:r>
              <a:rPr lang="en-US" sz="1800">
                <a:solidFill>
                  <a:srgbClr val="314247"/>
                </a:solidFill>
                <a:latin typeface="Raleway"/>
                <a:ea typeface="Raleway"/>
                <a:cs typeface="Raleway"/>
                <a:sym typeface="Raleway"/>
              </a:rPr>
              <a:t>The final city note was </a:t>
            </a:r>
            <a:r>
              <a:rPr b="1" lang="en-US" sz="1800">
                <a:solidFill>
                  <a:srgbClr val="314247"/>
                </a:solidFill>
                <a:latin typeface="Raleway"/>
                <a:ea typeface="Raleway"/>
                <a:cs typeface="Raleway"/>
                <a:sym typeface="Raleway"/>
              </a:rPr>
              <a:t>validated at the July 2023 </a:t>
            </a:r>
            <a:r>
              <a:rPr lang="en-US" sz="1800">
                <a:solidFill>
                  <a:srgbClr val="314247"/>
                </a:solidFill>
                <a:latin typeface="Raleway"/>
                <a:ea typeface="Raleway"/>
                <a:cs typeface="Raleway"/>
                <a:sym typeface="Raleway"/>
              </a:rPr>
              <a:t>participatory forum by all participants. </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sz="1800">
              <a:solidFill>
                <a:srgbClr val="314247"/>
              </a:solidFill>
              <a:latin typeface="Raleway"/>
              <a:ea typeface="Raleway"/>
              <a:cs typeface="Raleway"/>
              <a:sym typeface="Raleway"/>
            </a:endParaRPr>
          </a:p>
        </p:txBody>
      </p:sp>
      <p:pic>
        <p:nvPicPr>
          <p:cNvPr id="206" name="Google Shape;206;p19"/>
          <p:cNvPicPr preferRelativeResize="0"/>
          <p:nvPr/>
        </p:nvPicPr>
        <p:blipFill>
          <a:blip r:embed="rId5">
            <a:alphaModFix/>
          </a:blip>
          <a:stretch>
            <a:fillRect/>
          </a:stretch>
        </p:blipFill>
        <p:spPr>
          <a:xfrm>
            <a:off x="780300" y="1652750"/>
            <a:ext cx="4551975" cy="3476300"/>
          </a:xfrm>
          <a:prstGeom prst="rect">
            <a:avLst/>
          </a:prstGeom>
          <a:noFill/>
          <a:ln>
            <a:noFill/>
          </a:ln>
        </p:spPr>
      </p:pic>
      <p:sp>
        <p:nvSpPr>
          <p:cNvPr id="207" name="Google Shape;207;p19"/>
          <p:cNvSpPr txBox="1"/>
          <p:nvPr/>
        </p:nvSpPr>
        <p:spPr>
          <a:xfrm>
            <a:off x="780300" y="5167450"/>
            <a:ext cx="448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000">
                <a:solidFill>
                  <a:srgbClr val="314247"/>
                </a:solidFill>
                <a:latin typeface="Raleway"/>
                <a:ea typeface="Raleway"/>
                <a:cs typeface="Raleway"/>
                <a:sym typeface="Raleway"/>
              </a:rPr>
              <a:t>Third participatory forum in Jalalabad, 27 November, 2022.</a:t>
            </a:r>
            <a:endParaRPr i="1" sz="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0"/>
          <p:cNvSpPr txBox="1"/>
          <p:nvPr/>
        </p:nvSpPr>
        <p:spPr>
          <a:xfrm>
            <a:off x="509600" y="1709500"/>
            <a:ext cx="10977000" cy="424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rgbClr val="314247"/>
                </a:solidFill>
                <a:latin typeface="Raleway"/>
                <a:ea typeface="Raleway"/>
                <a:cs typeface="Raleway"/>
                <a:sym typeface="Raleway"/>
              </a:rPr>
              <a:t>Participants called for re-envisioning the</a:t>
            </a:r>
            <a:r>
              <a:rPr b="1" lang="en-US" sz="1800">
                <a:solidFill>
                  <a:srgbClr val="314247"/>
                </a:solidFill>
                <a:latin typeface="Raleway"/>
                <a:ea typeface="Raleway"/>
                <a:cs typeface="Raleway"/>
                <a:sym typeface="Raleway"/>
              </a:rPr>
              <a:t> city as a space of inclusion for the IDPs and women. </a:t>
            </a:r>
            <a:r>
              <a:rPr lang="en-US" sz="1800">
                <a:solidFill>
                  <a:srgbClr val="314247"/>
                </a:solidFill>
                <a:latin typeface="Raleway"/>
                <a:ea typeface="Raleway"/>
                <a:cs typeface="Raleway"/>
                <a:sym typeface="Raleway"/>
              </a:rPr>
              <a:t>This involves creating and supporting livelihood opportunities for women, including work from home, and engaging both IDPs and women in the decision making process on aid distribution.</a:t>
            </a:r>
            <a:endParaRPr sz="18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a:p>
            <a:pPr indent="0" lvl="0" marL="914400" marR="0" rtl="0" algn="l">
              <a:lnSpc>
                <a:spcPct val="100000"/>
              </a:lnSpc>
              <a:spcBef>
                <a:spcPts val="0"/>
              </a:spcBef>
              <a:spcAft>
                <a:spcPts val="0"/>
              </a:spcAft>
              <a:buNone/>
            </a:pPr>
            <a:r>
              <a:rPr lang="en-US" sz="1800">
                <a:solidFill>
                  <a:srgbClr val="314247"/>
                </a:solidFill>
                <a:latin typeface="Raleway"/>
                <a:ea typeface="Raleway"/>
                <a:cs typeface="Raleway"/>
                <a:sym typeface="Raleway"/>
              </a:rPr>
              <a:t>The municipality was asked to set aside </a:t>
            </a:r>
            <a:r>
              <a:rPr b="1" lang="en-US" sz="1800">
                <a:solidFill>
                  <a:srgbClr val="314247"/>
                </a:solidFill>
                <a:latin typeface="Raleway"/>
                <a:ea typeface="Raleway"/>
                <a:cs typeface="Raleway"/>
                <a:sym typeface="Raleway"/>
              </a:rPr>
              <a:t>one day a week to listen to women</a:t>
            </a:r>
            <a:r>
              <a:rPr lang="en-US" sz="1800">
                <a:solidFill>
                  <a:srgbClr val="314247"/>
                </a:solidFill>
                <a:latin typeface="Raleway"/>
                <a:ea typeface="Raleway"/>
                <a:cs typeface="Raleway"/>
                <a:sym typeface="Raleway"/>
              </a:rPr>
              <a:t>, and to </a:t>
            </a:r>
            <a:r>
              <a:rPr b="1" lang="en-US" sz="1800">
                <a:solidFill>
                  <a:srgbClr val="314247"/>
                </a:solidFill>
                <a:latin typeface="Raleway"/>
                <a:ea typeface="Raleway"/>
                <a:cs typeface="Raleway"/>
                <a:sym typeface="Raleway"/>
              </a:rPr>
              <a:t>welcome IDP and other female community representatives </a:t>
            </a:r>
            <a:r>
              <a:rPr lang="en-US" sz="1800">
                <a:solidFill>
                  <a:srgbClr val="314247"/>
                </a:solidFill>
                <a:latin typeface="Raleway"/>
                <a:ea typeface="Raleway"/>
                <a:cs typeface="Raleway"/>
                <a:sym typeface="Raleway"/>
              </a:rPr>
              <a:t>to the municipality for consultations.</a:t>
            </a:r>
            <a:endParaRPr sz="1800">
              <a:solidFill>
                <a:srgbClr val="314247"/>
              </a:solidFill>
              <a:latin typeface="Raleway"/>
              <a:ea typeface="Raleway"/>
              <a:cs typeface="Raleway"/>
              <a:sym typeface="Raleway"/>
            </a:endParaRPr>
          </a:p>
          <a:p>
            <a:pPr indent="0" lvl="0" marL="91440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a:p>
            <a:pPr indent="0" lvl="0" marL="91440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a:p>
            <a:pPr indent="0" lvl="0" marL="914400" marR="0" rtl="0" algn="l">
              <a:lnSpc>
                <a:spcPct val="100000"/>
              </a:lnSpc>
              <a:spcBef>
                <a:spcPts val="0"/>
              </a:spcBef>
              <a:spcAft>
                <a:spcPts val="0"/>
              </a:spcAft>
              <a:buNone/>
            </a:pPr>
            <a:r>
              <a:rPr lang="en-US" sz="1800">
                <a:solidFill>
                  <a:srgbClr val="314247"/>
                </a:solidFill>
                <a:latin typeface="Raleway"/>
                <a:ea typeface="Raleway"/>
                <a:cs typeface="Raleway"/>
                <a:sym typeface="Raleway"/>
              </a:rPr>
              <a:t>The is a need to </a:t>
            </a:r>
            <a:r>
              <a:rPr b="1" lang="en-US" sz="1800">
                <a:solidFill>
                  <a:srgbClr val="314247"/>
                </a:solidFill>
                <a:latin typeface="Raleway"/>
                <a:ea typeface="Raleway"/>
                <a:cs typeface="Raleway"/>
                <a:sym typeface="Raleway"/>
              </a:rPr>
              <a:t>i</a:t>
            </a:r>
            <a:r>
              <a:rPr b="1" lang="en-US" sz="1800">
                <a:solidFill>
                  <a:srgbClr val="314247"/>
                </a:solidFill>
                <a:latin typeface="Raleway"/>
                <a:ea typeface="Raleway"/>
                <a:cs typeface="Raleway"/>
                <a:sym typeface="Raleway"/>
              </a:rPr>
              <a:t>nclude civil society organisations in decisions on aid distribution</a:t>
            </a:r>
            <a:r>
              <a:rPr lang="en-US" sz="1800">
                <a:solidFill>
                  <a:srgbClr val="314247"/>
                </a:solidFill>
                <a:latin typeface="Raleway"/>
                <a:ea typeface="Raleway"/>
                <a:cs typeface="Raleway"/>
                <a:sym typeface="Raleway"/>
              </a:rPr>
              <a:t>.</a:t>
            </a:r>
            <a:endParaRPr sz="1800">
              <a:solidFill>
                <a:srgbClr val="314247"/>
              </a:solidFill>
              <a:latin typeface="Raleway"/>
              <a:ea typeface="Raleway"/>
              <a:cs typeface="Raleway"/>
              <a:sym typeface="Raleway"/>
            </a:endParaRPr>
          </a:p>
          <a:p>
            <a:pPr indent="0" lvl="0" marL="91440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a:p>
            <a:pPr indent="0" lvl="0" marL="91440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a:p>
            <a:pPr indent="0" lvl="0" marL="914400" marR="0" rtl="0" algn="l">
              <a:lnSpc>
                <a:spcPct val="100000"/>
              </a:lnSpc>
              <a:spcBef>
                <a:spcPts val="0"/>
              </a:spcBef>
              <a:spcAft>
                <a:spcPts val="0"/>
              </a:spcAft>
              <a:buNone/>
            </a:pPr>
            <a:r>
              <a:rPr b="1" lang="en-US" sz="1800">
                <a:solidFill>
                  <a:srgbClr val="314247"/>
                </a:solidFill>
                <a:latin typeface="Raleway"/>
                <a:ea typeface="Raleway"/>
                <a:cs typeface="Raleway"/>
                <a:sym typeface="Raleway"/>
              </a:rPr>
              <a:t>Women should be provided with opportunities to work from home</a:t>
            </a:r>
            <a:r>
              <a:rPr lang="en-US" sz="1800">
                <a:solidFill>
                  <a:srgbClr val="314247"/>
                </a:solidFill>
                <a:latin typeface="Raleway"/>
                <a:ea typeface="Raleway"/>
                <a:cs typeface="Raleway"/>
                <a:sym typeface="Raleway"/>
              </a:rPr>
              <a:t>, including by providing equipment to practice their skills; while also </a:t>
            </a:r>
            <a:r>
              <a:rPr b="1" lang="en-US" sz="1800">
                <a:solidFill>
                  <a:srgbClr val="314247"/>
                </a:solidFill>
                <a:latin typeface="Raleway"/>
                <a:ea typeface="Raleway"/>
                <a:cs typeface="Raleway"/>
                <a:sym typeface="Raleway"/>
              </a:rPr>
              <a:t>opening opportunities for them to work on agricultural lands </a:t>
            </a:r>
            <a:r>
              <a:rPr lang="en-US" sz="1800">
                <a:solidFill>
                  <a:srgbClr val="314247"/>
                </a:solidFill>
                <a:latin typeface="Raleway"/>
                <a:ea typeface="Raleway"/>
                <a:cs typeface="Raleway"/>
                <a:sym typeface="Raleway"/>
              </a:rPr>
              <a:t>close to the city.</a:t>
            </a:r>
            <a:endParaRPr sz="1800">
              <a:solidFill>
                <a:srgbClr val="314247"/>
              </a:solidFill>
              <a:latin typeface="Raleway"/>
              <a:ea typeface="Raleway"/>
              <a:cs typeface="Raleway"/>
              <a:sym typeface="Raleway"/>
            </a:endParaRPr>
          </a:p>
          <a:p>
            <a:pPr indent="0" lvl="0" marL="45720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p:txBody>
      </p:sp>
      <p:grpSp>
        <p:nvGrpSpPr>
          <p:cNvPr id="214" name="Google Shape;214;p20"/>
          <p:cNvGrpSpPr/>
          <p:nvPr/>
        </p:nvGrpSpPr>
        <p:grpSpPr>
          <a:xfrm>
            <a:off x="12" y="-76200"/>
            <a:ext cx="12191988" cy="247125"/>
            <a:chOff x="12" y="0"/>
            <a:chExt cx="12191988" cy="247125"/>
          </a:xfrm>
        </p:grpSpPr>
        <p:pic>
          <p:nvPicPr>
            <p:cNvPr id="215" name="Google Shape;215;p20"/>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216" name="Google Shape;216;p20"/>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217" name="Google Shape;217;p20"/>
          <p:cNvGrpSpPr/>
          <p:nvPr/>
        </p:nvGrpSpPr>
        <p:grpSpPr>
          <a:xfrm>
            <a:off x="12" y="6610875"/>
            <a:ext cx="12191988" cy="247125"/>
            <a:chOff x="12" y="0"/>
            <a:chExt cx="12191988" cy="247125"/>
          </a:xfrm>
        </p:grpSpPr>
        <p:pic>
          <p:nvPicPr>
            <p:cNvPr id="218" name="Google Shape;218;p20"/>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219" name="Google Shape;219;p20"/>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220" name="Google Shape;220;p20"/>
          <p:cNvSpPr txBox="1"/>
          <p:nvPr/>
        </p:nvSpPr>
        <p:spPr>
          <a:xfrm>
            <a:off x="428625" y="555100"/>
            <a:ext cx="8434500" cy="1154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lt1"/>
              </a:buClr>
              <a:buSzPts val="4000"/>
              <a:buFont typeface="Arial"/>
              <a:buNone/>
            </a:pPr>
            <a:r>
              <a:rPr b="1" lang="en-US" sz="2500">
                <a:solidFill>
                  <a:srgbClr val="548194"/>
                </a:solidFill>
                <a:latin typeface="Raleway"/>
                <a:ea typeface="Raleway"/>
                <a:cs typeface="Raleway"/>
                <a:sym typeface="Raleway"/>
              </a:rPr>
              <a:t>Consensus 1: </a:t>
            </a:r>
            <a:r>
              <a:rPr b="1" lang="en-US" sz="2500">
                <a:solidFill>
                  <a:srgbClr val="548194"/>
                </a:solidFill>
                <a:latin typeface="Raleway"/>
                <a:ea typeface="Raleway"/>
                <a:cs typeface="Raleway"/>
                <a:sym typeface="Raleway"/>
              </a:rPr>
              <a:t>Rethinking aid and social inclusion</a:t>
            </a:r>
            <a:endParaRPr b="1" sz="2500">
              <a:solidFill>
                <a:srgbClr val="548194"/>
              </a:solidFill>
              <a:latin typeface="Raleway"/>
              <a:ea typeface="Raleway"/>
              <a:cs typeface="Raleway"/>
              <a:sym typeface="Raleway"/>
            </a:endParaRPr>
          </a:p>
          <a:p>
            <a:pPr indent="0" lvl="0" marL="0" rtl="0" algn="l">
              <a:lnSpc>
                <a:spcPct val="90000"/>
              </a:lnSpc>
              <a:spcBef>
                <a:spcPts val="0"/>
              </a:spcBef>
              <a:spcAft>
                <a:spcPts val="0"/>
              </a:spcAft>
              <a:buClr>
                <a:schemeClr val="lt1"/>
              </a:buClr>
              <a:buSzPts val="4000"/>
              <a:buFont typeface="Arial"/>
              <a:buNone/>
            </a:pPr>
            <a:r>
              <a:rPr b="1" lang="en-US" sz="2000">
                <a:solidFill>
                  <a:srgbClr val="ED6554"/>
                </a:solidFill>
                <a:latin typeface="Raleway"/>
                <a:ea typeface="Raleway"/>
                <a:cs typeface="Raleway"/>
                <a:sym typeface="Raleway"/>
              </a:rPr>
              <a:t>At a time of widespread need</a:t>
            </a:r>
            <a:endParaRPr b="1" sz="3200">
              <a:solidFill>
                <a:srgbClr val="ED6554"/>
              </a:solidFill>
              <a:latin typeface="Raleway"/>
              <a:ea typeface="Raleway"/>
              <a:cs typeface="Raleway"/>
              <a:sym typeface="Raleway"/>
            </a:endParaRPr>
          </a:p>
          <a:p>
            <a:pPr indent="0" lvl="0" marL="0" rtl="0" algn="l">
              <a:lnSpc>
                <a:spcPct val="90000"/>
              </a:lnSpc>
              <a:spcBef>
                <a:spcPts val="0"/>
              </a:spcBef>
              <a:spcAft>
                <a:spcPts val="0"/>
              </a:spcAft>
              <a:buClr>
                <a:schemeClr val="lt1"/>
              </a:buClr>
              <a:buSzPts val="4000"/>
              <a:buFont typeface="Arial"/>
              <a:buNone/>
            </a:pPr>
            <a:r>
              <a:t/>
            </a:r>
            <a:endParaRPr b="1" sz="2500">
              <a:solidFill>
                <a:srgbClr val="548194"/>
              </a:solidFill>
              <a:latin typeface="Raleway"/>
              <a:ea typeface="Raleway"/>
              <a:cs typeface="Raleway"/>
              <a:sym typeface="Raleway"/>
            </a:endParaRPr>
          </a:p>
        </p:txBody>
      </p:sp>
      <p:grpSp>
        <p:nvGrpSpPr>
          <p:cNvPr id="221" name="Google Shape;221;p20"/>
          <p:cNvGrpSpPr/>
          <p:nvPr/>
        </p:nvGrpSpPr>
        <p:grpSpPr>
          <a:xfrm>
            <a:off x="659300" y="2803575"/>
            <a:ext cx="641250" cy="2405475"/>
            <a:chOff x="659300" y="3108375"/>
            <a:chExt cx="641250" cy="2405475"/>
          </a:xfrm>
        </p:grpSpPr>
        <p:pic>
          <p:nvPicPr>
            <p:cNvPr id="222" name="Google Shape;222;p20"/>
            <p:cNvPicPr preferRelativeResize="0"/>
            <p:nvPr/>
          </p:nvPicPr>
          <p:blipFill>
            <a:blip r:embed="rId4">
              <a:alphaModFix/>
            </a:blip>
            <a:stretch>
              <a:fillRect/>
            </a:stretch>
          </p:blipFill>
          <p:spPr>
            <a:xfrm>
              <a:off x="659300" y="3108375"/>
              <a:ext cx="641250" cy="641250"/>
            </a:xfrm>
            <a:prstGeom prst="rect">
              <a:avLst/>
            </a:prstGeom>
            <a:noFill/>
            <a:ln>
              <a:noFill/>
            </a:ln>
          </p:spPr>
        </p:pic>
        <p:pic>
          <p:nvPicPr>
            <p:cNvPr id="223" name="Google Shape;223;p20"/>
            <p:cNvPicPr preferRelativeResize="0"/>
            <p:nvPr/>
          </p:nvPicPr>
          <p:blipFill>
            <a:blip r:embed="rId5">
              <a:alphaModFix/>
            </a:blip>
            <a:stretch>
              <a:fillRect/>
            </a:stretch>
          </p:blipFill>
          <p:spPr>
            <a:xfrm>
              <a:off x="682638" y="3960547"/>
              <a:ext cx="594575" cy="594575"/>
            </a:xfrm>
            <a:prstGeom prst="rect">
              <a:avLst/>
            </a:prstGeom>
            <a:noFill/>
            <a:ln>
              <a:noFill/>
            </a:ln>
          </p:spPr>
        </p:pic>
        <p:pic>
          <p:nvPicPr>
            <p:cNvPr id="224" name="Google Shape;224;p20"/>
            <p:cNvPicPr preferRelativeResize="0"/>
            <p:nvPr/>
          </p:nvPicPr>
          <p:blipFill>
            <a:blip r:embed="rId6">
              <a:alphaModFix/>
            </a:blip>
            <a:stretch>
              <a:fillRect/>
            </a:stretch>
          </p:blipFill>
          <p:spPr>
            <a:xfrm>
              <a:off x="659300" y="4872600"/>
              <a:ext cx="641250" cy="64125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nvSpPr>
        <p:spPr>
          <a:xfrm>
            <a:off x="1486000" y="2974338"/>
            <a:ext cx="10125600" cy="3694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solidFill>
                  <a:srgbClr val="314247"/>
                </a:solidFill>
                <a:latin typeface="Raleway"/>
                <a:ea typeface="Raleway"/>
                <a:cs typeface="Raleway"/>
                <a:sym typeface="Raleway"/>
              </a:rPr>
              <a:t>A</a:t>
            </a:r>
            <a:r>
              <a:rPr lang="en-US" sz="1800">
                <a:solidFill>
                  <a:srgbClr val="314247"/>
                </a:solidFill>
                <a:latin typeface="Raleway"/>
                <a:ea typeface="Raleway"/>
                <a:cs typeface="Raleway"/>
                <a:sym typeface="Raleway"/>
              </a:rPr>
              <a:t> </a:t>
            </a:r>
            <a:r>
              <a:rPr b="1" lang="en-US" sz="1800">
                <a:solidFill>
                  <a:srgbClr val="314247"/>
                </a:solidFill>
                <a:latin typeface="Raleway"/>
                <a:ea typeface="Raleway"/>
                <a:cs typeface="Raleway"/>
                <a:sym typeface="Raleway"/>
              </a:rPr>
              <a:t>city strategic plan </a:t>
            </a:r>
            <a:r>
              <a:rPr lang="en-US" sz="1800">
                <a:solidFill>
                  <a:srgbClr val="314247"/>
                </a:solidFill>
                <a:latin typeface="Raleway"/>
                <a:ea typeface="Raleway"/>
                <a:cs typeface="Raleway"/>
                <a:sym typeface="Raleway"/>
              </a:rPr>
              <a:t>that that can address the needs of the hosts and the displaced.</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b="1" sz="1800">
              <a:solidFill>
                <a:srgbClr val="314247"/>
              </a:solidFill>
              <a:latin typeface="Raleway"/>
              <a:ea typeface="Raleway"/>
              <a:cs typeface="Raleway"/>
              <a:sym typeface="Raleway"/>
            </a:endParaRPr>
          </a:p>
          <a:p>
            <a:pPr indent="0" lvl="0" marL="0" rtl="0" algn="l">
              <a:spcBef>
                <a:spcPts val="0"/>
              </a:spcBef>
              <a:spcAft>
                <a:spcPts val="0"/>
              </a:spcAft>
              <a:buNone/>
            </a:pPr>
            <a:r>
              <a:rPr b="1" lang="en-US" sz="1800">
                <a:solidFill>
                  <a:srgbClr val="314247"/>
                </a:solidFill>
                <a:latin typeface="Raleway"/>
                <a:ea typeface="Raleway"/>
                <a:cs typeface="Raleway"/>
                <a:sym typeface="Raleway"/>
              </a:rPr>
              <a:t>C</a:t>
            </a:r>
            <a:r>
              <a:rPr b="1" lang="en-US" sz="1800">
                <a:solidFill>
                  <a:srgbClr val="314247"/>
                </a:solidFill>
                <a:latin typeface="Raleway"/>
                <a:ea typeface="Raleway"/>
                <a:cs typeface="Raleway"/>
                <a:sym typeface="Raleway"/>
              </a:rPr>
              <a:t>ity expansion plans are urgently needed </a:t>
            </a:r>
            <a:r>
              <a:rPr lang="en-US" sz="1800">
                <a:solidFill>
                  <a:srgbClr val="314247"/>
                </a:solidFill>
                <a:latin typeface="Raleway"/>
                <a:ea typeface="Raleway"/>
                <a:cs typeface="Raleway"/>
                <a:sym typeface="Raleway"/>
              </a:rPr>
              <a:t>as Jalalabad is overpopulated and informal settlements require upgrading. </a:t>
            </a:r>
            <a:r>
              <a:rPr lang="en-US" sz="1800">
                <a:solidFill>
                  <a:srgbClr val="314247"/>
                </a:solidFill>
                <a:latin typeface="Raleway"/>
                <a:ea typeface="Raleway"/>
                <a:cs typeface="Raleway"/>
                <a:sym typeface="Raleway"/>
              </a:rPr>
              <a:t>All municipal stakeholders agreed that the issue of a greener and cleaner city is among the first priorities for integration and inclusionin the city. </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None/>
            </a:pPr>
            <a:r>
              <a:rPr lang="en-US" sz="1800">
                <a:solidFill>
                  <a:srgbClr val="314247"/>
                </a:solidFill>
                <a:latin typeface="Raleway"/>
                <a:ea typeface="Raleway"/>
                <a:cs typeface="Raleway"/>
                <a:sym typeface="Raleway"/>
              </a:rPr>
              <a:t>There is a need to</a:t>
            </a:r>
            <a:r>
              <a:rPr b="1" lang="en-US" sz="1800">
                <a:solidFill>
                  <a:srgbClr val="314247"/>
                </a:solidFill>
                <a:latin typeface="Raleway"/>
                <a:ea typeface="Raleway"/>
                <a:cs typeface="Raleway"/>
                <a:sym typeface="Raleway"/>
              </a:rPr>
              <a:t> identify new places for IDPs to reside, new spaces for organisations to deliver assistance, and for children, youth and women to have a place to spend time and feel safe in</a:t>
            </a:r>
            <a:r>
              <a:rPr lang="en-US" sz="1800">
                <a:solidFill>
                  <a:srgbClr val="314247"/>
                </a:solidFill>
                <a:latin typeface="Raleway"/>
                <a:ea typeface="Raleway"/>
                <a:cs typeface="Raleway"/>
                <a:sym typeface="Raleway"/>
              </a:rPr>
              <a:t>.</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sz="1800">
              <a:solidFill>
                <a:srgbClr val="314247"/>
              </a:solidFill>
              <a:latin typeface="Raleway"/>
              <a:ea typeface="Raleway"/>
              <a:cs typeface="Raleway"/>
              <a:sym typeface="Raleway"/>
            </a:endParaRPr>
          </a:p>
          <a:p>
            <a:pPr indent="0" lvl="0" marL="0" rtl="0" algn="l">
              <a:spcBef>
                <a:spcPts val="0"/>
              </a:spcBef>
              <a:spcAft>
                <a:spcPts val="0"/>
              </a:spcAft>
              <a:buNone/>
            </a:pPr>
            <a:r>
              <a:t/>
            </a:r>
            <a:endParaRPr sz="1800">
              <a:solidFill>
                <a:srgbClr val="314247"/>
              </a:solidFill>
              <a:latin typeface="Raleway"/>
              <a:ea typeface="Raleway"/>
              <a:cs typeface="Raleway"/>
              <a:sym typeface="Raleway"/>
            </a:endParaRPr>
          </a:p>
          <a:p>
            <a:pPr indent="0" lvl="0" marL="0" marR="0" rtl="0" algn="l">
              <a:lnSpc>
                <a:spcPct val="100000"/>
              </a:lnSpc>
              <a:spcBef>
                <a:spcPts val="0"/>
              </a:spcBef>
              <a:spcAft>
                <a:spcPts val="0"/>
              </a:spcAft>
              <a:buNone/>
            </a:pPr>
            <a:r>
              <a:t/>
            </a:r>
            <a:endParaRPr sz="1800">
              <a:solidFill>
                <a:srgbClr val="314247"/>
              </a:solidFill>
              <a:latin typeface="Raleway"/>
              <a:ea typeface="Raleway"/>
              <a:cs typeface="Raleway"/>
              <a:sym typeface="Raleway"/>
            </a:endParaRPr>
          </a:p>
        </p:txBody>
      </p:sp>
      <p:grpSp>
        <p:nvGrpSpPr>
          <p:cNvPr id="231" name="Google Shape;231;p21"/>
          <p:cNvGrpSpPr/>
          <p:nvPr/>
        </p:nvGrpSpPr>
        <p:grpSpPr>
          <a:xfrm>
            <a:off x="12" y="-76200"/>
            <a:ext cx="12191988" cy="247125"/>
            <a:chOff x="12" y="0"/>
            <a:chExt cx="12191988" cy="247125"/>
          </a:xfrm>
        </p:grpSpPr>
        <p:pic>
          <p:nvPicPr>
            <p:cNvPr id="232" name="Google Shape;232;p21"/>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233" name="Google Shape;233;p21"/>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grpSp>
        <p:nvGrpSpPr>
          <p:cNvPr id="234" name="Google Shape;234;p21"/>
          <p:cNvGrpSpPr/>
          <p:nvPr/>
        </p:nvGrpSpPr>
        <p:grpSpPr>
          <a:xfrm>
            <a:off x="12" y="6610875"/>
            <a:ext cx="12191988" cy="247125"/>
            <a:chOff x="12" y="0"/>
            <a:chExt cx="12191988" cy="247125"/>
          </a:xfrm>
        </p:grpSpPr>
        <p:pic>
          <p:nvPicPr>
            <p:cNvPr id="235" name="Google Shape;235;p21"/>
            <p:cNvPicPr preferRelativeResize="0"/>
            <p:nvPr/>
          </p:nvPicPr>
          <p:blipFill>
            <a:blip r:embed="rId3">
              <a:alphaModFix/>
            </a:blip>
            <a:stretch>
              <a:fillRect/>
            </a:stretch>
          </p:blipFill>
          <p:spPr>
            <a:xfrm>
              <a:off x="12" y="4"/>
              <a:ext cx="7905750" cy="219075"/>
            </a:xfrm>
            <a:prstGeom prst="rect">
              <a:avLst/>
            </a:prstGeom>
            <a:noFill/>
            <a:ln>
              <a:noFill/>
            </a:ln>
          </p:spPr>
        </p:pic>
        <p:pic>
          <p:nvPicPr>
            <p:cNvPr id="236" name="Google Shape;236;p21"/>
            <p:cNvPicPr preferRelativeResize="0"/>
            <p:nvPr/>
          </p:nvPicPr>
          <p:blipFill rotWithShape="1">
            <a:blip r:embed="rId3">
              <a:alphaModFix/>
            </a:blip>
            <a:srcRect b="-12803" l="11017" r="34708" t="0"/>
            <a:stretch/>
          </p:blipFill>
          <p:spPr>
            <a:xfrm>
              <a:off x="7901226" y="0"/>
              <a:ext cx="4290774" cy="247125"/>
            </a:xfrm>
            <a:prstGeom prst="rect">
              <a:avLst/>
            </a:prstGeom>
            <a:noFill/>
            <a:ln>
              <a:noFill/>
            </a:ln>
          </p:spPr>
        </p:pic>
      </p:grpSp>
      <p:sp>
        <p:nvSpPr>
          <p:cNvPr id="237" name="Google Shape;237;p21"/>
          <p:cNvSpPr txBox="1"/>
          <p:nvPr/>
        </p:nvSpPr>
        <p:spPr>
          <a:xfrm>
            <a:off x="428625" y="555100"/>
            <a:ext cx="10016700" cy="8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lt1"/>
              </a:buClr>
              <a:buSzPts val="4000"/>
              <a:buFont typeface="Arial"/>
              <a:buNone/>
            </a:pPr>
            <a:r>
              <a:rPr b="1" lang="en-US" sz="2500">
                <a:solidFill>
                  <a:srgbClr val="548194"/>
                </a:solidFill>
                <a:latin typeface="Raleway"/>
                <a:ea typeface="Raleway"/>
                <a:cs typeface="Raleway"/>
                <a:sym typeface="Raleway"/>
              </a:rPr>
              <a:t>Consensus 2</a:t>
            </a:r>
            <a:r>
              <a:rPr b="1" lang="en-US" sz="2500">
                <a:solidFill>
                  <a:srgbClr val="548194"/>
                </a:solidFill>
                <a:latin typeface="Raleway"/>
                <a:ea typeface="Raleway"/>
                <a:cs typeface="Raleway"/>
                <a:sym typeface="Raleway"/>
              </a:rPr>
              <a:t>: </a:t>
            </a:r>
            <a:r>
              <a:rPr b="1" lang="en-US" sz="2500">
                <a:solidFill>
                  <a:srgbClr val="548194"/>
                </a:solidFill>
                <a:latin typeface="Raleway"/>
                <a:ea typeface="Raleway"/>
                <a:cs typeface="Raleway"/>
                <a:sym typeface="Raleway"/>
              </a:rPr>
              <a:t>Enhancing urban planning starting with:</a:t>
            </a:r>
            <a:endParaRPr b="1" sz="2500">
              <a:solidFill>
                <a:srgbClr val="548194"/>
              </a:solidFill>
              <a:latin typeface="Raleway"/>
              <a:ea typeface="Raleway"/>
              <a:cs typeface="Raleway"/>
              <a:sym typeface="Raleway"/>
            </a:endParaRPr>
          </a:p>
          <a:p>
            <a:pPr indent="0" lvl="0" marL="0" rtl="0" algn="l">
              <a:lnSpc>
                <a:spcPct val="90000"/>
              </a:lnSpc>
              <a:spcBef>
                <a:spcPts val="0"/>
              </a:spcBef>
              <a:spcAft>
                <a:spcPts val="0"/>
              </a:spcAft>
              <a:buClr>
                <a:schemeClr val="lt1"/>
              </a:buClr>
              <a:buSzPts val="4000"/>
              <a:buFont typeface="Arial"/>
              <a:buNone/>
            </a:pPr>
            <a:r>
              <a:rPr b="1" lang="en-US" sz="2000">
                <a:solidFill>
                  <a:srgbClr val="ED6554"/>
                </a:solidFill>
                <a:latin typeface="Raleway"/>
                <a:ea typeface="Raleway"/>
                <a:cs typeface="Raleway"/>
                <a:sym typeface="Raleway"/>
              </a:rPr>
              <a:t>A g</a:t>
            </a:r>
            <a:r>
              <a:rPr b="1" lang="en-US" sz="2000">
                <a:solidFill>
                  <a:srgbClr val="ED6554"/>
                </a:solidFill>
                <a:latin typeface="Raleway"/>
                <a:ea typeface="Raleway"/>
                <a:cs typeface="Raleway"/>
                <a:sym typeface="Raleway"/>
              </a:rPr>
              <a:t>reener city and dedicated spaces for youth and women</a:t>
            </a:r>
            <a:endParaRPr b="1" sz="3200">
              <a:solidFill>
                <a:srgbClr val="ED6554"/>
              </a:solidFill>
              <a:latin typeface="Raleway"/>
              <a:ea typeface="Raleway"/>
              <a:cs typeface="Raleway"/>
              <a:sym typeface="Raleway"/>
            </a:endParaRPr>
          </a:p>
        </p:txBody>
      </p:sp>
      <p:pic>
        <p:nvPicPr>
          <p:cNvPr id="238" name="Google Shape;238;p21"/>
          <p:cNvPicPr preferRelativeResize="0"/>
          <p:nvPr/>
        </p:nvPicPr>
        <p:blipFill>
          <a:blip r:embed="rId4">
            <a:alphaModFix/>
          </a:blip>
          <a:stretch>
            <a:fillRect/>
          </a:stretch>
        </p:blipFill>
        <p:spPr>
          <a:xfrm>
            <a:off x="638900" y="3880738"/>
            <a:ext cx="660500" cy="660500"/>
          </a:xfrm>
          <a:prstGeom prst="rect">
            <a:avLst/>
          </a:prstGeom>
          <a:noFill/>
          <a:ln>
            <a:noFill/>
          </a:ln>
        </p:spPr>
      </p:pic>
      <p:pic>
        <p:nvPicPr>
          <p:cNvPr id="239" name="Google Shape;239;p21"/>
          <p:cNvPicPr preferRelativeResize="0"/>
          <p:nvPr/>
        </p:nvPicPr>
        <p:blipFill>
          <a:blip r:embed="rId5">
            <a:alphaModFix/>
          </a:blip>
          <a:stretch>
            <a:fillRect/>
          </a:stretch>
        </p:blipFill>
        <p:spPr>
          <a:xfrm>
            <a:off x="638900" y="4830675"/>
            <a:ext cx="660500" cy="660500"/>
          </a:xfrm>
          <a:prstGeom prst="rect">
            <a:avLst/>
          </a:prstGeom>
          <a:noFill/>
          <a:ln>
            <a:noFill/>
          </a:ln>
        </p:spPr>
      </p:pic>
      <p:pic>
        <p:nvPicPr>
          <p:cNvPr id="240" name="Google Shape;240;p21"/>
          <p:cNvPicPr preferRelativeResize="0"/>
          <p:nvPr/>
        </p:nvPicPr>
        <p:blipFill>
          <a:blip r:embed="rId6">
            <a:alphaModFix/>
          </a:blip>
          <a:stretch>
            <a:fillRect/>
          </a:stretch>
        </p:blipFill>
        <p:spPr>
          <a:xfrm>
            <a:off x="649063" y="3070813"/>
            <a:ext cx="640175" cy="640175"/>
          </a:xfrm>
          <a:prstGeom prst="rect">
            <a:avLst/>
          </a:prstGeom>
          <a:noFill/>
          <a:ln>
            <a:noFill/>
          </a:ln>
        </p:spPr>
      </p:pic>
      <p:sp>
        <p:nvSpPr>
          <p:cNvPr id="241" name="Google Shape;241;p21"/>
          <p:cNvSpPr txBox="1"/>
          <p:nvPr/>
        </p:nvSpPr>
        <p:spPr>
          <a:xfrm>
            <a:off x="440975" y="1660925"/>
            <a:ext cx="10700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14247"/>
                </a:solidFill>
                <a:latin typeface="Raleway"/>
                <a:ea typeface="Raleway"/>
                <a:cs typeface="Raleway"/>
                <a:sym typeface="Raleway"/>
              </a:rPr>
              <a:t>There are </a:t>
            </a:r>
            <a:r>
              <a:rPr b="1" lang="en-US" sz="1800">
                <a:solidFill>
                  <a:srgbClr val="314247"/>
                </a:solidFill>
                <a:latin typeface="Raleway"/>
                <a:ea typeface="Raleway"/>
                <a:cs typeface="Raleway"/>
                <a:sym typeface="Raleway"/>
              </a:rPr>
              <a:t>tensions between the municipality and the residents,</a:t>
            </a:r>
            <a:r>
              <a:rPr lang="en-US" sz="1800">
                <a:solidFill>
                  <a:srgbClr val="314247"/>
                </a:solidFill>
                <a:latin typeface="Raleway"/>
                <a:ea typeface="Raleway"/>
                <a:cs typeface="Raleway"/>
                <a:sym typeface="Raleway"/>
              </a:rPr>
              <a:t> and a lack of space to meet and plan together - which the PF helped fill. All participants emphasised the need to include the displaced in city planning, and </a:t>
            </a:r>
            <a:r>
              <a:rPr b="1" lang="en-US" sz="1800">
                <a:solidFill>
                  <a:srgbClr val="314247"/>
                </a:solidFill>
                <a:latin typeface="Raleway"/>
                <a:ea typeface="Raleway"/>
                <a:cs typeface="Raleway"/>
                <a:sym typeface="Raleway"/>
              </a:rPr>
              <a:t>t</a:t>
            </a:r>
            <a:r>
              <a:rPr b="1" lang="en-US" sz="1800">
                <a:solidFill>
                  <a:srgbClr val="314247"/>
                </a:solidFill>
                <a:latin typeface="Raleway"/>
                <a:ea typeface="Raleway"/>
                <a:cs typeface="Raleway"/>
                <a:sym typeface="Raleway"/>
              </a:rPr>
              <a:t>he municipality on the need to support its capacity to develop….</a:t>
            </a:r>
            <a:endParaRPr b="1" sz="1800">
              <a:solidFill>
                <a:srgbClr val="314247"/>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4D555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